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notesMasterIdLst>
    <p:notesMasterId r:id="rId8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esProps" Target="presProps.xml"/><Relationship Id="rId10" Type="http://schemas.openxmlformats.org/officeDocument/2006/relationships/viewProps" Target="viewProps.xml"/><Relationship Id="rId11" Type="http://schemas.openxmlformats.org/officeDocument/2006/relationships/theme" Target="theme/theme1.xml"/><Relationship Id="rId1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5F2E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5F2E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512064"/>
            <a:ext cx="73152" cy="73152"/>
          </a:xfrm>
          <a:prstGeom prst="rect">
            <a:avLst/>
          </a:prstGeom>
          <a:solidFill>
            <a:srgbClr val="CC785C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429768"/>
            <a:ext cx="64008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50" spc="240" kern="0" dirty="0">
                <a:solidFill>
                  <a:srgbClr val="7C7466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BEFORE YOU START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66928" y="914400"/>
            <a:ext cx="8010144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spc="-60" kern="0" dirty="0">
                <a:solidFill>
                  <a:srgbClr val="1A1815"/>
                </a:solidFill>
                <a:latin typeface="Bricolage Grotesque" pitchFamily="34" charset="0"/>
                <a:ea typeface="Bricolage Grotesque" pitchFamily="34" charset="-122"/>
                <a:cs typeface="Bricolage Grotesque" pitchFamily="34" charset="-120"/>
              </a:rPr>
              <a:t>Install three fonts, then delete this slide.</a:t>
            </a:r>
            <a:endParaRPr lang="en-US" sz="3000" dirty="0"/>
          </a:p>
        </p:txBody>
      </p:sp>
      <p:sp>
        <p:nvSpPr>
          <p:cNvPr id="5" name="Shape 3"/>
          <p:cNvSpPr/>
          <p:nvPr/>
        </p:nvSpPr>
        <p:spPr>
          <a:xfrm>
            <a:off x="566928" y="1874520"/>
            <a:ext cx="1465856" cy="20117"/>
          </a:xfrm>
          <a:prstGeom prst="rect">
            <a:avLst/>
          </a:prstGeom>
          <a:solidFill>
            <a:srgbClr val="C7BDA9"/>
          </a:solidFill>
          <a:ln/>
        </p:spPr>
      </p:sp>
      <p:sp>
        <p:nvSpPr>
          <p:cNvPr id="6" name="Shape 4"/>
          <p:cNvSpPr/>
          <p:nvPr/>
        </p:nvSpPr>
        <p:spPr>
          <a:xfrm>
            <a:off x="2713647" y="1874520"/>
            <a:ext cx="5863425" cy="20117"/>
          </a:xfrm>
          <a:prstGeom prst="rect">
            <a:avLst/>
          </a:prstGeom>
          <a:solidFill>
            <a:srgbClr val="C7BDA9"/>
          </a:solidFill>
          <a:ln/>
        </p:spPr>
      </p:sp>
      <p:sp>
        <p:nvSpPr>
          <p:cNvPr id="7" name="Text 5"/>
          <p:cNvSpPr/>
          <p:nvPr/>
        </p:nvSpPr>
        <p:spPr>
          <a:xfrm>
            <a:off x="566928" y="2148840"/>
            <a:ext cx="8010144" cy="2011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300" b="1" dirty="0">
                <a:solidFill>
                  <a:srgbClr val="3B372F"/>
                </a:solidFill>
                <a:latin typeface="Newsreader" pitchFamily="34" charset="0"/>
                <a:ea typeface="Newsreader" pitchFamily="34" charset="-122"/>
                <a:cs typeface="Newsreader" pitchFamily="34" charset="-120"/>
              </a:rPr>
              <a:t>Bricolage Grotesque</a:t>
            </a:r>
            <a:pPr indent="0" marL="0">
              <a:lnSpc>
                <a:spcPts val="2000"/>
              </a:lnSpc>
              <a:buNone/>
            </a:pPr>
            <a:r>
              <a:rPr lang="en-US" sz="1300" dirty="0">
                <a:solidFill>
                  <a:srgbClr val="3B372F"/>
                </a:solidFill>
                <a:latin typeface="Newsreader" pitchFamily="34" charset="0"/>
                <a:ea typeface="Newsreader" pitchFamily="34" charset="-122"/>
                <a:cs typeface="Newsreader" pitchFamily="34" charset="-120"/>
              </a:rPr>
              <a:t>  — headings. fonts.google.com/specimen/Bricolage+Grotesque
</a:t>
            </a:r>
            <a:pPr indent="0" marL="0">
              <a:lnSpc>
                <a:spcPts val="2000"/>
              </a:lnSpc>
              <a:buNone/>
            </a:pPr>
            <a:r>
              <a:rPr lang="en-US" sz="1300" b="1" dirty="0">
                <a:solidFill>
                  <a:srgbClr val="3B372F"/>
                </a:solidFill>
                <a:latin typeface="Newsreader" pitchFamily="34" charset="0"/>
                <a:ea typeface="Newsreader" pitchFamily="34" charset="-122"/>
                <a:cs typeface="Newsreader" pitchFamily="34" charset="-120"/>
              </a:rPr>
              <a:t>Newsreader</a:t>
            </a:r>
            <a:pPr indent="0" marL="0">
              <a:lnSpc>
                <a:spcPts val="2000"/>
              </a:lnSpc>
              <a:buNone/>
            </a:pPr>
            <a:r>
              <a:rPr lang="en-US" sz="1300" dirty="0">
                <a:solidFill>
                  <a:srgbClr val="3B372F"/>
                </a:solidFill>
                <a:latin typeface="Newsreader" pitchFamily="34" charset="0"/>
                <a:ea typeface="Newsreader" pitchFamily="34" charset="-122"/>
                <a:cs typeface="Newsreader" pitchFamily="34" charset="-120"/>
              </a:rPr>
              <a:t>  — body text. fonts.google.com/specimen/Newsreader
</a:t>
            </a:r>
            <a:pPr indent="0" marL="0">
              <a:lnSpc>
                <a:spcPts val="2000"/>
              </a:lnSpc>
              <a:buNone/>
            </a:pPr>
            <a:r>
              <a:rPr lang="en-US" sz="1300" b="1" dirty="0">
                <a:solidFill>
                  <a:srgbClr val="3B372F"/>
                </a:solidFill>
                <a:latin typeface="Newsreader" pitchFamily="34" charset="0"/>
                <a:ea typeface="Newsreader" pitchFamily="34" charset="-122"/>
                <a:cs typeface="Newsreader" pitchFamily="34" charset="-120"/>
              </a:rPr>
              <a:t>JetBrains Mono</a:t>
            </a:r>
            <a:pPr indent="0" marL="0">
              <a:lnSpc>
                <a:spcPts val="2000"/>
              </a:lnSpc>
              <a:buNone/>
            </a:pPr>
            <a:r>
              <a:rPr lang="en-US" sz="1300" dirty="0">
                <a:solidFill>
                  <a:srgbClr val="3B372F"/>
                </a:solidFill>
                <a:latin typeface="Newsreader" pitchFamily="34" charset="0"/>
                <a:ea typeface="Newsreader" pitchFamily="34" charset="-122"/>
                <a:cs typeface="Newsreader" pitchFamily="34" charset="-120"/>
              </a:rPr>
              <a:t>  — labels, data, small caps. jetbrains.com/lp/mono
</a:t>
            </a:r>
            <a:pPr indent="0" marL="0">
              <a:lnSpc>
                <a:spcPts val="2000"/>
              </a:lnSpc>
              <a:buNone/>
            </a:pPr>
            <a:r>
              <a:rPr lang="en-US" sz="1300" dirty="0">
                <a:solidFill>
                  <a:srgbClr val="3B372F"/>
                </a:solidFill>
                <a:latin typeface="Newsreader" pitchFamily="34" charset="0"/>
                <a:ea typeface="Newsreader" pitchFamily="34" charset="-122"/>
                <a:cs typeface="Newsreader" pitchFamily="34" charset="-120"/>
              </a:rPr>
              <a:t>All three are open-source and free. Without them PowerPoint substitutes and the deck stops looking like IIDA. </a:t>
            </a:r>
            <a:pPr indent="0" marL="0">
              <a:lnSpc>
                <a:spcPts val="2000"/>
              </a:lnSpc>
              <a:buNone/>
            </a:pPr>
            <a:r>
              <a:rPr lang="en-US" sz="1300" dirty="0">
                <a:solidFill>
                  <a:srgbClr val="3B372F"/>
                </a:solidFill>
                <a:latin typeface="Newsreader" pitchFamily="34" charset="0"/>
                <a:ea typeface="Newsreader" pitchFamily="34" charset="-122"/>
                <a:cs typeface="Newsreader" pitchFamily="34" charset="-120"/>
              </a:rPr>
              <a:t>Book cloth #CC785C carries the brand. Orange #FF4000 means live state only — open roles, active status — and never decoration.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566928" y="4485132"/>
            <a:ext cx="109728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A1815"/>
                </a:solidFill>
                <a:latin typeface="Bricolage Grotesque" pitchFamily="34" charset="0"/>
                <a:ea typeface="Bricolage Grotesque" pitchFamily="34" charset="-122"/>
                <a:cs typeface="Bricolage Grotesque" pitchFamily="34" charset="-120"/>
              </a:rPr>
              <a:t>IIDA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5833872" y="4539996"/>
            <a:ext cx="274320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800" spc="200" kern="0" dirty="0">
                <a:solidFill>
                  <a:srgbClr val="7C7466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IIDALABS.ORG</a:t>
            </a:r>
            <a:endParaRPr lang="en-US" sz="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A181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2103120"/>
            <a:ext cx="1005840" cy="27432"/>
          </a:xfrm>
          <a:prstGeom prst="rect">
            <a:avLst/>
          </a:prstGeom>
          <a:solidFill>
            <a:srgbClr val="CC785C"/>
          </a:solidFill>
          <a:ln/>
        </p:spPr>
      </p:sp>
      <p:sp>
        <p:nvSpPr>
          <p:cNvPr id="3" name="Text 1"/>
          <p:cNvSpPr/>
          <p:nvPr/>
        </p:nvSpPr>
        <p:spPr>
          <a:xfrm>
            <a:off x="566928" y="2286000"/>
            <a:ext cx="8010144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000" b="1" spc="-80" kern="0" dirty="0">
                <a:solidFill>
                  <a:srgbClr val="F0E9DC"/>
                </a:solidFill>
                <a:latin typeface="Bricolage Grotesque" pitchFamily="34" charset="0"/>
                <a:ea typeface="Bricolage Grotesque" pitchFamily="34" charset="-122"/>
                <a:cs typeface="Bricolage Grotesque" pitchFamily="34" charset="-120"/>
              </a:rPr>
              <a:t>Section title</a:t>
            </a:r>
            <a:endParaRPr lang="en-US" sz="4000" dirty="0"/>
          </a:p>
        </p:txBody>
      </p:sp>
      <p:sp>
        <p:nvSpPr>
          <p:cNvPr id="4" name="Text 2"/>
          <p:cNvSpPr/>
          <p:nvPr/>
        </p:nvSpPr>
        <p:spPr>
          <a:xfrm>
            <a:off x="566928" y="3154680"/>
            <a:ext cx="58521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i="1" dirty="0">
                <a:solidFill>
                  <a:srgbClr val="CC785C"/>
                </a:solidFill>
                <a:latin typeface="Newsreader" pitchFamily="34" charset="0"/>
                <a:ea typeface="Newsreader" pitchFamily="34" charset="-122"/>
                <a:cs typeface="Newsreader" pitchFamily="34" charset="-120"/>
              </a:rPr>
              <a:t>One line on what this section argues.</a:t>
            </a:r>
            <a:endParaRPr lang="en-US" sz="15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5F2E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512064"/>
            <a:ext cx="73152" cy="73152"/>
          </a:xfrm>
          <a:prstGeom prst="rect">
            <a:avLst/>
          </a:prstGeom>
          <a:solidFill>
            <a:srgbClr val="CC785C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429768"/>
            <a:ext cx="64008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50" spc="240" kern="0" dirty="0">
                <a:solidFill>
                  <a:srgbClr val="7C7466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THE ARGUMENT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66928" y="914400"/>
            <a:ext cx="67665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200" b="1" spc="-70" kern="0" dirty="0">
                <a:solidFill>
                  <a:srgbClr val="1A1815"/>
                </a:solidFill>
                <a:latin typeface="Bricolage Grotesque" pitchFamily="34" charset="0"/>
                <a:ea typeface="Bricolage Grotesque" pitchFamily="34" charset="-122"/>
                <a:cs typeface="Bricolage Grotesque" pitchFamily="34" charset="-120"/>
              </a:rPr>
              <a:t>A claim in one line, with a number in it.</a:t>
            </a:r>
            <a:endParaRPr lang="en-US" sz="3200" dirty="0"/>
          </a:p>
        </p:txBody>
      </p:sp>
      <p:sp>
        <p:nvSpPr>
          <p:cNvPr id="5" name="Shape 3"/>
          <p:cNvSpPr/>
          <p:nvPr/>
        </p:nvSpPr>
        <p:spPr>
          <a:xfrm>
            <a:off x="566928" y="2011680"/>
            <a:ext cx="1465856" cy="20117"/>
          </a:xfrm>
          <a:prstGeom prst="rect">
            <a:avLst/>
          </a:prstGeom>
          <a:solidFill>
            <a:srgbClr val="C7BDA9"/>
          </a:solidFill>
          <a:ln/>
        </p:spPr>
      </p:sp>
      <p:sp>
        <p:nvSpPr>
          <p:cNvPr id="6" name="Shape 4"/>
          <p:cNvSpPr/>
          <p:nvPr/>
        </p:nvSpPr>
        <p:spPr>
          <a:xfrm>
            <a:off x="2713647" y="2011680"/>
            <a:ext cx="5863425" cy="20117"/>
          </a:xfrm>
          <a:prstGeom prst="rect">
            <a:avLst/>
          </a:prstGeom>
          <a:solidFill>
            <a:srgbClr val="C7BDA9"/>
          </a:solidFill>
          <a:ln/>
        </p:spPr>
      </p:sp>
      <p:sp>
        <p:nvSpPr>
          <p:cNvPr id="7" name="Text 5"/>
          <p:cNvSpPr/>
          <p:nvPr/>
        </p:nvSpPr>
        <p:spPr>
          <a:xfrm>
            <a:off x="566928" y="2286000"/>
            <a:ext cx="5120640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100"/>
              </a:lnSpc>
              <a:buNone/>
            </a:pPr>
            <a:r>
              <a:rPr lang="en-US" sz="1350" dirty="0">
                <a:solidFill>
                  <a:srgbClr val="3B372F"/>
                </a:solidFill>
                <a:latin typeface="Newsreader" pitchFamily="34" charset="0"/>
                <a:ea typeface="Newsreader" pitchFamily="34" charset="-122"/>
                <a:cs typeface="Newsreader" pitchFamily="34" charset="-120"/>
              </a:rPr>
              <a:t>Supporting paragraph. Keep it to what a reader can check. If a claim has no number attached, either find the number or cut the claim — that is the house rule the website runs on and decks should not get an exemption.</a:t>
            </a:r>
            <a:endParaRPr lang="en-US" sz="1350" dirty="0"/>
          </a:p>
        </p:txBody>
      </p:sp>
      <p:sp>
        <p:nvSpPr>
          <p:cNvPr id="8" name="Shape 6"/>
          <p:cNvSpPr/>
          <p:nvPr/>
        </p:nvSpPr>
        <p:spPr>
          <a:xfrm>
            <a:off x="6035040" y="2286000"/>
            <a:ext cx="2542032" cy="1463040"/>
          </a:xfrm>
          <a:prstGeom prst="rect">
            <a:avLst/>
          </a:prstGeom>
          <a:solidFill>
            <a:srgbClr val="EFEADF"/>
          </a:solidFill>
          <a:ln w="9525">
            <a:solidFill>
              <a:srgbClr val="DCD5C6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263640" y="2487168"/>
            <a:ext cx="210312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3B372F"/>
                </a:solidFill>
                <a:latin typeface="Newsreader" pitchFamily="34" charset="0"/>
                <a:ea typeface="Newsreader" pitchFamily="34" charset="-122"/>
                <a:cs typeface="Newsreader" pitchFamily="34" charset="-120"/>
              </a:rPr>
              <a:t>Pull-out, evidence, or a quotation that does the work.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566928" y="4485132"/>
            <a:ext cx="109728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A1815"/>
                </a:solidFill>
                <a:latin typeface="Bricolage Grotesque" pitchFamily="34" charset="0"/>
                <a:ea typeface="Bricolage Grotesque" pitchFamily="34" charset="-122"/>
                <a:cs typeface="Bricolage Grotesque" pitchFamily="34" charset="-120"/>
              </a:rPr>
              <a:t>IIDA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5833872" y="4539996"/>
            <a:ext cx="274320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800" spc="200" kern="0" dirty="0">
                <a:solidFill>
                  <a:srgbClr val="7C7466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IIDALABS.ORG</a:t>
            </a:r>
            <a:endParaRPr lang="en-US" sz="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5F2E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512064"/>
            <a:ext cx="73152" cy="73152"/>
          </a:xfrm>
          <a:prstGeom prst="rect">
            <a:avLst/>
          </a:prstGeom>
          <a:solidFill>
            <a:srgbClr val="CC785C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429768"/>
            <a:ext cx="64008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50" spc="240" kern="0" dirty="0">
                <a:solidFill>
                  <a:srgbClr val="7C7466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SCOREBOARD · AS OF &lt;DATE&gt;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66928" y="868680"/>
            <a:ext cx="8010144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spc="-50" kern="0" dirty="0">
                <a:solidFill>
                  <a:srgbClr val="1A1815"/>
                </a:solidFill>
                <a:latin typeface="Bricolage Grotesque" pitchFamily="34" charset="0"/>
                <a:ea typeface="Bricolage Grotesque" pitchFamily="34" charset="-122"/>
                <a:cs typeface="Bricolage Grotesque" pitchFamily="34" charset="-120"/>
              </a:rPr>
              <a:t>Say the number, including when it is zero.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566928" y="1783080"/>
            <a:ext cx="1837944" cy="18288"/>
          </a:xfrm>
          <a:prstGeom prst="rect">
            <a:avLst/>
          </a:prstGeom>
          <a:solidFill>
            <a:srgbClr val="1A1815"/>
          </a:solidFill>
          <a:ln/>
        </p:spPr>
      </p:sp>
      <p:sp>
        <p:nvSpPr>
          <p:cNvPr id="6" name="Text 4"/>
          <p:cNvSpPr/>
          <p:nvPr/>
        </p:nvSpPr>
        <p:spPr>
          <a:xfrm>
            <a:off x="566928" y="1938528"/>
            <a:ext cx="201168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000" b="1" spc="-100" kern="0" dirty="0">
                <a:solidFill>
                  <a:srgbClr val="1A1815"/>
                </a:solidFill>
                <a:latin typeface="Bricolage Grotesque" pitchFamily="34" charset="0"/>
                <a:ea typeface="Bricolage Grotesque" pitchFamily="34" charset="-122"/>
                <a:cs typeface="Bricolage Grotesque" pitchFamily="34" charset="-120"/>
              </a:rPr>
              <a:t>0</a:t>
            </a:r>
            <a:pPr indent="0" marL="0">
              <a:buNone/>
            </a:pPr>
            <a:r>
              <a:rPr lang="en-US" sz="1300" spc="-100" kern="0" dirty="0">
                <a:solidFill>
                  <a:srgbClr val="7C7466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 / 3</a:t>
            </a:r>
            <a:endParaRPr lang="en-US" sz="4000" dirty="0"/>
          </a:p>
        </p:txBody>
      </p:sp>
      <p:sp>
        <p:nvSpPr>
          <p:cNvPr id="7" name="Text 5"/>
          <p:cNvSpPr/>
          <p:nvPr/>
        </p:nvSpPr>
        <p:spPr>
          <a:xfrm>
            <a:off x="566928" y="2670048"/>
            <a:ext cx="20116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50" spc="200" kern="0" dirty="0">
                <a:solidFill>
                  <a:srgbClr val="7C7466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PAPERS PUBLISHED</a:t>
            </a:r>
            <a:endParaRPr lang="en-US" sz="850" dirty="0"/>
          </a:p>
        </p:txBody>
      </p:sp>
      <p:sp>
        <p:nvSpPr>
          <p:cNvPr id="8" name="Shape 6"/>
          <p:cNvSpPr/>
          <p:nvPr/>
        </p:nvSpPr>
        <p:spPr>
          <a:xfrm>
            <a:off x="2569464" y="1783080"/>
            <a:ext cx="1837944" cy="18288"/>
          </a:xfrm>
          <a:prstGeom prst="rect">
            <a:avLst/>
          </a:prstGeom>
          <a:solidFill>
            <a:srgbClr val="1A1815"/>
          </a:solidFill>
          <a:ln/>
        </p:spPr>
      </p:sp>
      <p:sp>
        <p:nvSpPr>
          <p:cNvPr id="9" name="Text 7"/>
          <p:cNvSpPr/>
          <p:nvPr/>
        </p:nvSpPr>
        <p:spPr>
          <a:xfrm>
            <a:off x="2569464" y="1938528"/>
            <a:ext cx="201168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000" b="1" spc="-100" kern="0" dirty="0">
                <a:solidFill>
                  <a:srgbClr val="1A1815"/>
                </a:solidFill>
                <a:latin typeface="Bricolage Grotesque" pitchFamily="34" charset="0"/>
                <a:ea typeface="Bricolage Grotesque" pitchFamily="34" charset="-122"/>
                <a:cs typeface="Bricolage Grotesque" pitchFamily="34" charset="-120"/>
              </a:rPr>
              <a:t>0</a:t>
            </a:r>
            <a:pPr indent="0" marL="0">
              <a:buNone/>
            </a:pPr>
            <a:r>
              <a:rPr lang="en-US" sz="1300" spc="-100" kern="0" dirty="0">
                <a:solidFill>
                  <a:srgbClr val="7C7466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 / 2</a:t>
            </a:r>
            <a:endParaRPr lang="en-US" sz="4000" dirty="0"/>
          </a:p>
        </p:txBody>
      </p:sp>
      <p:sp>
        <p:nvSpPr>
          <p:cNvPr id="10" name="Text 8"/>
          <p:cNvSpPr/>
          <p:nvPr/>
        </p:nvSpPr>
        <p:spPr>
          <a:xfrm>
            <a:off x="2569464" y="2670048"/>
            <a:ext cx="20116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50" spc="200" kern="0" dirty="0">
                <a:solidFill>
                  <a:srgbClr val="7C7466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OPEN RELEASES</a:t>
            </a:r>
            <a:endParaRPr lang="en-US" sz="850" dirty="0"/>
          </a:p>
        </p:txBody>
      </p:sp>
      <p:sp>
        <p:nvSpPr>
          <p:cNvPr id="11" name="Shape 9"/>
          <p:cNvSpPr/>
          <p:nvPr/>
        </p:nvSpPr>
        <p:spPr>
          <a:xfrm>
            <a:off x="4572000" y="1783080"/>
            <a:ext cx="1837944" cy="18288"/>
          </a:xfrm>
          <a:prstGeom prst="rect">
            <a:avLst/>
          </a:prstGeom>
          <a:solidFill>
            <a:srgbClr val="1A1815"/>
          </a:solidFill>
          <a:ln/>
        </p:spPr>
      </p:sp>
      <p:sp>
        <p:nvSpPr>
          <p:cNvPr id="12" name="Text 10"/>
          <p:cNvSpPr/>
          <p:nvPr/>
        </p:nvSpPr>
        <p:spPr>
          <a:xfrm>
            <a:off x="4572000" y="1938528"/>
            <a:ext cx="201168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000" b="1" spc="-100" kern="0" dirty="0">
                <a:solidFill>
                  <a:srgbClr val="1A1815"/>
                </a:solidFill>
                <a:latin typeface="Bricolage Grotesque" pitchFamily="34" charset="0"/>
                <a:ea typeface="Bricolage Grotesque" pitchFamily="34" charset="-122"/>
                <a:cs typeface="Bricolage Grotesque" pitchFamily="34" charset="-120"/>
              </a:rPr>
              <a:t>0</a:t>
            </a:r>
            <a:pPr indent="0" marL="0">
              <a:buNone/>
            </a:pPr>
            <a:r>
              <a:rPr lang="en-US" sz="1300" spc="-100" kern="0" dirty="0">
                <a:solidFill>
                  <a:srgbClr val="7C7466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 </a:t>
            </a:r>
            <a:endParaRPr lang="en-US" sz="4000" dirty="0"/>
          </a:p>
        </p:txBody>
      </p:sp>
      <p:sp>
        <p:nvSpPr>
          <p:cNvPr id="13" name="Text 11"/>
          <p:cNvSpPr/>
          <p:nvPr/>
        </p:nvSpPr>
        <p:spPr>
          <a:xfrm>
            <a:off x="4572000" y="2670048"/>
            <a:ext cx="20116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50" spc="200" kern="0" dirty="0">
                <a:solidFill>
                  <a:srgbClr val="7C7466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ACTIVE CONTRIBUTORS</a:t>
            </a:r>
            <a:endParaRPr lang="en-US" sz="850" dirty="0"/>
          </a:p>
        </p:txBody>
      </p:sp>
      <p:sp>
        <p:nvSpPr>
          <p:cNvPr id="14" name="Shape 12"/>
          <p:cNvSpPr/>
          <p:nvPr/>
        </p:nvSpPr>
        <p:spPr>
          <a:xfrm>
            <a:off x="6574536" y="1783080"/>
            <a:ext cx="1837944" cy="18288"/>
          </a:xfrm>
          <a:prstGeom prst="rect">
            <a:avLst/>
          </a:prstGeom>
          <a:solidFill>
            <a:srgbClr val="1A1815"/>
          </a:solidFill>
          <a:ln/>
        </p:spPr>
      </p:sp>
      <p:sp>
        <p:nvSpPr>
          <p:cNvPr id="15" name="Text 13"/>
          <p:cNvSpPr/>
          <p:nvPr/>
        </p:nvSpPr>
        <p:spPr>
          <a:xfrm>
            <a:off x="6574536" y="1938528"/>
            <a:ext cx="201168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000" b="1" spc="-100" kern="0" dirty="0">
                <a:solidFill>
                  <a:srgbClr val="1A1815"/>
                </a:solidFill>
                <a:latin typeface="Bricolage Grotesque" pitchFamily="34" charset="0"/>
                <a:ea typeface="Bricolage Grotesque" pitchFamily="34" charset="-122"/>
                <a:cs typeface="Bricolage Grotesque" pitchFamily="34" charset="-120"/>
              </a:rPr>
              <a:t>0</a:t>
            </a:r>
            <a:pPr indent="0" marL="0">
              <a:buNone/>
            </a:pPr>
            <a:r>
              <a:rPr lang="en-US" sz="1300" spc="-100" kern="0" dirty="0">
                <a:solidFill>
                  <a:srgbClr val="7C7466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 / 3</a:t>
            </a:r>
            <a:endParaRPr lang="en-US" sz="4000" dirty="0"/>
          </a:p>
        </p:txBody>
      </p:sp>
      <p:sp>
        <p:nvSpPr>
          <p:cNvPr id="16" name="Text 14"/>
          <p:cNvSpPr/>
          <p:nvPr/>
        </p:nvSpPr>
        <p:spPr>
          <a:xfrm>
            <a:off x="6574536" y="2670048"/>
            <a:ext cx="20116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50" spc="200" kern="0" dirty="0">
                <a:solidFill>
                  <a:srgbClr val="7C7466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INSTITUTIONAL PARTNERS</a:t>
            </a:r>
            <a:endParaRPr lang="en-US" sz="850" dirty="0"/>
          </a:p>
        </p:txBody>
      </p:sp>
      <p:sp>
        <p:nvSpPr>
          <p:cNvPr id="17" name="Text 15"/>
          <p:cNvSpPr/>
          <p:nvPr/>
        </p:nvSpPr>
        <p:spPr>
          <a:xfrm>
            <a:off x="566928" y="3291840"/>
            <a:ext cx="67665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7C7466"/>
                </a:solidFill>
                <a:latin typeface="Newsreader" pitchFamily="34" charset="0"/>
                <a:ea typeface="Newsreader" pitchFamily="34" charset="-122"/>
                <a:cs typeface="Newsreader" pitchFamily="34" charset="-120"/>
              </a:rPr>
              <a:t>Zeros are shown, dated, on purpose. Replace the date and the values; do not replace a zero with a projection.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566928" y="4485132"/>
            <a:ext cx="109728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A1815"/>
                </a:solidFill>
                <a:latin typeface="Bricolage Grotesque" pitchFamily="34" charset="0"/>
                <a:ea typeface="Bricolage Grotesque" pitchFamily="34" charset="-122"/>
                <a:cs typeface="Bricolage Grotesque" pitchFamily="34" charset="-120"/>
              </a:rPr>
              <a:t>IIDA</a:t>
            </a:r>
            <a:endParaRPr lang="en-US" sz="1500" dirty="0"/>
          </a:p>
        </p:txBody>
      </p:sp>
      <p:sp>
        <p:nvSpPr>
          <p:cNvPr id="19" name="Text 17"/>
          <p:cNvSpPr/>
          <p:nvPr/>
        </p:nvSpPr>
        <p:spPr>
          <a:xfrm>
            <a:off x="5833872" y="4539996"/>
            <a:ext cx="274320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800" spc="200" kern="0" dirty="0">
                <a:solidFill>
                  <a:srgbClr val="7C7466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IIDALABS.ORG</a:t>
            </a:r>
            <a:endParaRPr lang="en-US" sz="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5F2E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66928" y="1737360"/>
            <a:ext cx="64008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400" b="1" spc="-70" kern="0" dirty="0">
                <a:solidFill>
                  <a:srgbClr val="1A1815"/>
                </a:solidFill>
                <a:latin typeface="Bricolage Grotesque" pitchFamily="34" charset="0"/>
                <a:ea typeface="Bricolage Grotesque" pitchFamily="34" charset="-122"/>
                <a:cs typeface="Bricolage Grotesque" pitchFamily="34" charset="-120"/>
              </a:rPr>
              <a:t>What we are asking for.</a:t>
            </a:r>
            <a:endParaRPr lang="en-US" sz="3400" dirty="0"/>
          </a:p>
        </p:txBody>
      </p:sp>
      <p:sp>
        <p:nvSpPr>
          <p:cNvPr id="3" name="Shape 1"/>
          <p:cNvSpPr/>
          <p:nvPr/>
        </p:nvSpPr>
        <p:spPr>
          <a:xfrm>
            <a:off x="566928" y="2697480"/>
            <a:ext cx="870143" cy="25603"/>
          </a:xfrm>
          <a:prstGeom prst="rect">
            <a:avLst/>
          </a:prstGeom>
          <a:solidFill>
            <a:srgbClr val="CC785C"/>
          </a:solidFill>
          <a:ln/>
        </p:spPr>
      </p:sp>
      <p:sp>
        <p:nvSpPr>
          <p:cNvPr id="4" name="Shape 2"/>
          <p:cNvSpPr/>
          <p:nvPr/>
        </p:nvSpPr>
        <p:spPr>
          <a:xfrm>
            <a:off x="1841236" y="2697480"/>
            <a:ext cx="3480572" cy="25603"/>
          </a:xfrm>
          <a:prstGeom prst="rect">
            <a:avLst/>
          </a:prstGeom>
          <a:solidFill>
            <a:srgbClr val="CC785C"/>
          </a:solidFill>
          <a:ln/>
        </p:spPr>
      </p:sp>
      <p:sp>
        <p:nvSpPr>
          <p:cNvPr id="5" name="Text 3"/>
          <p:cNvSpPr/>
          <p:nvPr/>
        </p:nvSpPr>
        <p:spPr>
          <a:xfrm>
            <a:off x="566928" y="2971800"/>
            <a:ext cx="45720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spc="140" kern="0" dirty="0">
                <a:solidFill>
                  <a:srgbClr val="A85B41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research@iidalabs.org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566928" y="3310128"/>
            <a:ext cx="45720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spc="140" kern="0" dirty="0">
                <a:solidFill>
                  <a:srgbClr val="7C7466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iidalabs.org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566928" y="4485132"/>
            <a:ext cx="109728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A1815"/>
                </a:solidFill>
                <a:latin typeface="Bricolage Grotesque" pitchFamily="34" charset="0"/>
                <a:ea typeface="Bricolage Grotesque" pitchFamily="34" charset="-122"/>
                <a:cs typeface="Bricolage Grotesque" pitchFamily="34" charset="-120"/>
              </a:rPr>
              <a:t>IIDA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5833872" y="4539996"/>
            <a:ext cx="274320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800" spc="200" kern="0" dirty="0">
                <a:solidFill>
                  <a:srgbClr val="7C7466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BEING ESTABLISHED AS A SECTION 8 NON-PROFIT</a:t>
            </a:r>
            <a:endParaRPr lang="en-US" sz="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 standalone="yes"?>
<Properties xmlns="http://schemas.openxmlformats.org/officeDocument/2006/extended-properties" xmlns:vt="http://schemas.openxmlformats.org/officeDocument/2006/docPropsVTypes">
	<TotalTime>0</TotalTime>
	<Words>0</Words>
	<Application>Microsoft Office PowerPoint</Application>
	<PresentationFormat>On-screen Show (16:9)</PresentationFormat>
	<Paragraphs>0</Paragraphs>
	<Slides>6</Slides>
	<Notes>6</Notes>
	<HiddenSlides>0</HiddenSlides>
	<MMClips>0</MMClips>
	<ScaleCrop>false</ScaleCrop>
	<HeadingPairs>
		<vt:vector size="6" baseType="variant">
			<vt:variant><vt:lpstr>Fonts Used</vt:lpstr></vt:variant>
			<vt:variant><vt:i4>2</vt:i4></vt:variant>
			<vt:variant><vt:lpstr>Theme</vt:lpstr></vt:variant>
			<vt:variant><vt:i4>1</vt:i4></vt:variant>
			<vt:variant><vt:lpstr>Slide Titles</vt:lpstr></vt:variant>
			<vt:variant><vt:i4>6</vt:i4></vt:variant>
		</vt:vector>
	</HeadingPairs>
	<TitlesOfParts>
		<vt:vector size="9" baseType="lpstr">
			<vt:lpstr>Arial</vt:lpstr>
			<vt:lpstr>Calibri</vt:lpstr>
			<vt:lpstr>Office Theme</vt:lpstr>
			<vt:lpstr>Slide 1</vt:lpstr><vt:lpstr>Slide 2</vt:lpstr><vt:lpstr>Slide 3</vt:lpstr><vt:lpstr>Slide 4</vt:lpstr><vt:lpstr>Slide 5</vt:lpstr><vt:lpstr>Slide 6</vt:lpstr>
		</vt:vector>
	</TitlesOfParts>
	<Company>Innovators & Industry Deeptech AI Alliance</Company>
	<LinksUpToDate>false</LinksUpToDate>
	<SharedDoc>false</SharedDoc>
	<HyperlinksChanged>false</HyperlinksChanged>
	<AppVersion>16.0000</AppVersion>
	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IIDA deck template</dc:title>
  <dc:subject>PptxGenJS Presentation</dc:subject>
  <dc:creator>IIDA</dc:creator>
  <cp:lastModifiedBy>IIDA</cp:lastModifiedBy>
  <cp:revision>1</cp:revision>
  <dcterms:created xsi:type="dcterms:W3CDTF">2026-08-19T21:56:01Z</dcterms:created>
  <dcterms:modified xsi:type="dcterms:W3CDTF">2026-08-19T21:56:01Z</dcterms:modified>
</cp:coreProperties>
</file>