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notesMasterIdLst>
    <p:notesMasterId r:id="rId5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5F2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457200"/>
            <a:ext cx="64008" cy="64008"/>
          </a:xfrm>
          <a:prstGeom prst="rect">
            <a:avLst/>
          </a:prstGeom>
          <a:solidFill>
            <a:srgbClr val="CC785C"/>
          </a:solidFill>
          <a:ln/>
        </p:spPr>
      </p:sp>
      <p:sp>
        <p:nvSpPr>
          <p:cNvPr id="3" name="Text 1"/>
          <p:cNvSpPr/>
          <p:nvPr/>
        </p:nvSpPr>
        <p:spPr>
          <a:xfrm>
            <a:off x="713232" y="384048"/>
            <a:ext cx="64008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spc="200" kern="0" dirty="0">
                <a:solidFill>
                  <a:srgbClr val="7C7466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FOCUSED RESEARCH ORGANIZATION · INDIA</a:t>
            </a:r>
            <a:endParaRPr lang="en-US" sz="750" dirty="0"/>
          </a:p>
        </p:txBody>
      </p:sp>
      <p:sp>
        <p:nvSpPr>
          <p:cNvPr id="4" name="Text 2"/>
          <p:cNvSpPr/>
          <p:nvPr/>
        </p:nvSpPr>
        <p:spPr>
          <a:xfrm>
            <a:off x="566928" y="731520"/>
            <a:ext cx="8010144" cy="7498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2100" b="1" dirty="0">
                <a:solidFill>
                  <a:srgbClr val="1A1815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Your scorecard tells you an account is stressed.
</a:t>
            </a:r>
            <a:pPr indent="0" marL="0">
              <a:lnSpc>
                <a:spcPct val="108000"/>
              </a:lnSpc>
              <a:buNone/>
            </a:pPr>
            <a:r>
              <a:rPr lang="en-US" sz="1800" i="1" dirty="0">
                <a:solidFill>
                  <a:srgbClr val="A85B41"/>
                </a:solidFill>
                <a:latin typeface="Newsreader" pitchFamily="34" charset="0"/>
                <a:ea typeface="Newsreader" pitchFamily="34" charset="-122"/>
                <a:cs typeface="Newsreader" pitchFamily="34" charset="-120"/>
              </a:rPr>
              <a:t>It doesn't tell you when it started.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66928" y="1517904"/>
            <a:ext cx="1465856" cy="20117"/>
          </a:xfrm>
          <a:prstGeom prst="rect">
            <a:avLst/>
          </a:prstGeom>
          <a:solidFill>
            <a:srgbClr val="C7BDA9"/>
          </a:solidFill>
          <a:ln/>
        </p:spPr>
      </p:sp>
      <p:sp>
        <p:nvSpPr>
          <p:cNvPr id="6" name="Shape 4"/>
          <p:cNvSpPr/>
          <p:nvPr/>
        </p:nvSpPr>
        <p:spPr>
          <a:xfrm>
            <a:off x="2713647" y="1517904"/>
            <a:ext cx="5863425" cy="20117"/>
          </a:xfrm>
          <a:prstGeom prst="rect">
            <a:avLst/>
          </a:prstGeom>
          <a:solidFill>
            <a:srgbClr val="C7BDA9"/>
          </a:solidFill>
          <a:ln/>
        </p:spPr>
      </p:sp>
      <p:sp>
        <p:nvSpPr>
          <p:cNvPr id="7" name="Text 5"/>
          <p:cNvSpPr/>
          <p:nvPr/>
        </p:nvSpPr>
        <p:spPr>
          <a:xfrm>
            <a:off x="566928" y="1691640"/>
            <a:ext cx="8010144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8000"/>
              </a:lnSpc>
              <a:buNone/>
            </a:pPr>
            <a:r>
              <a:rPr lang="en-US" sz="960" dirty="0">
                <a:solidFill>
                  <a:srgbClr val="3B372F"/>
                </a:solidFill>
                <a:latin typeface="Newsreader" pitchFamily="34" charset="0"/>
                <a:ea typeface="Newsreader" pitchFamily="34" charset="-122"/>
                <a:cs typeface="Newsreader" pitchFamily="34" charset="-120"/>
              </a:rPr>
              <a:t>Conventional credit models pattern-match against past defaults. They classify. By the time a scorecard moves an account to stressed, the deterioration is months old and the recovery options have narrowed.
</a:t>
            </a:r>
            <a:pPr indent="0" marL="0">
              <a:lnSpc>
                <a:spcPct val="128000"/>
              </a:lnSpc>
              <a:buNone/>
            </a:pPr>
            <a:r>
              <a:rPr lang="en-US" sz="960" dirty="0">
                <a:solidFill>
                  <a:srgbClr val="3B372F"/>
                </a:solidFill>
                <a:latin typeface="Newsreader" pitchFamily="34" charset="0"/>
                <a:ea typeface="Newsreader" pitchFamily="34" charset="-122"/>
                <a:cs typeface="Newsreader" pitchFamily="34" charset="-120"/>
              </a:rPr>
              <a:t>A world model learns the </a:t>
            </a:r>
            <a:pPr indent="0" marL="0">
              <a:lnSpc>
                <a:spcPct val="128000"/>
              </a:lnSpc>
              <a:buNone/>
            </a:pPr>
            <a:r>
              <a:rPr lang="en-US" sz="960" i="1" dirty="0">
                <a:solidFill>
                  <a:srgbClr val="3B372F"/>
                </a:solidFill>
                <a:latin typeface="Newsreader" pitchFamily="34" charset="0"/>
                <a:ea typeface="Newsreader" pitchFamily="34" charset="-122"/>
                <a:cs typeface="Newsreader" pitchFamily="34" charset="-120"/>
              </a:rPr>
              <a:t>trajectory</a:t>
            </a:r>
            <a:pPr indent="0" marL="0">
              <a:lnSpc>
                <a:spcPct val="128000"/>
              </a:lnSpc>
              <a:buNone/>
            </a:pPr>
            <a:r>
              <a:rPr lang="en-US" sz="960" dirty="0">
                <a:solidFill>
                  <a:srgbClr val="3B372F"/>
                </a:solidFill>
                <a:latin typeface="Newsreader" pitchFamily="34" charset="0"/>
                <a:ea typeface="Newsreader" pitchFamily="34" charset="-122"/>
                <a:cs typeface="Newsreader" pitchFamily="34" charset="-120"/>
              </a:rPr>
              <a:t> — repayment behaviour, cash-flow signals, sector shocks — as a continuous latent state rather than a set of static features. Deviation from a healthy path is detectable before it crosses a classification threshold.</a:t>
            </a:r>
            <a:endParaRPr lang="en-US" sz="960" dirty="0"/>
          </a:p>
        </p:txBody>
      </p:sp>
      <p:sp>
        <p:nvSpPr>
          <p:cNvPr id="8" name="Text 6"/>
          <p:cNvSpPr/>
          <p:nvPr/>
        </p:nvSpPr>
        <p:spPr>
          <a:xfrm>
            <a:off x="566928" y="2724912"/>
            <a:ext cx="2331720" cy="3108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950" b="1" dirty="0">
                <a:solidFill>
                  <a:srgbClr val="1A1815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Predictive, not just generative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3063240" y="2724912"/>
            <a:ext cx="5513832" cy="3108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6000"/>
              </a:lnSpc>
              <a:buNone/>
            </a:pPr>
            <a:r>
              <a:rPr lang="en-US" sz="890" dirty="0">
                <a:solidFill>
                  <a:srgbClr val="3B372F"/>
                </a:solidFill>
                <a:latin typeface="Newsreader" pitchFamily="34" charset="0"/>
                <a:ea typeface="Newsreader" pitchFamily="34" charset="-122"/>
                <a:cs typeface="Newsreader" pitchFamily="34" charset="-120"/>
              </a:rPr>
              <a:t>The model learns the latent trajectory of a borrower or asset's state instead of only pattern-matching historical defaults.</a:t>
            </a:r>
            <a:endParaRPr lang="en-US" sz="890" dirty="0"/>
          </a:p>
        </p:txBody>
      </p:sp>
      <p:sp>
        <p:nvSpPr>
          <p:cNvPr id="10" name="Shape 8"/>
          <p:cNvSpPr/>
          <p:nvPr/>
        </p:nvSpPr>
        <p:spPr>
          <a:xfrm>
            <a:off x="566928" y="3026664"/>
            <a:ext cx="8010144" cy="6401"/>
          </a:xfrm>
          <a:prstGeom prst="rect">
            <a:avLst/>
          </a:prstGeom>
          <a:solidFill>
            <a:srgbClr val="DCD5C6"/>
          </a:solidFill>
          <a:ln/>
        </p:spPr>
      </p:sp>
      <p:sp>
        <p:nvSpPr>
          <p:cNvPr id="11" name="Text 9"/>
          <p:cNvSpPr/>
          <p:nvPr/>
        </p:nvSpPr>
        <p:spPr>
          <a:xfrm>
            <a:off x="566928" y="3035808"/>
            <a:ext cx="2331720" cy="3108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950" b="1" dirty="0">
                <a:solidFill>
                  <a:srgbClr val="1A1815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Earlier stress detection</a:t>
            </a:r>
            <a:endParaRPr lang="en-US" sz="950" dirty="0"/>
          </a:p>
        </p:txBody>
      </p:sp>
      <p:sp>
        <p:nvSpPr>
          <p:cNvPr id="12" name="Text 10"/>
          <p:cNvSpPr/>
          <p:nvPr/>
        </p:nvSpPr>
        <p:spPr>
          <a:xfrm>
            <a:off x="3063240" y="3035808"/>
            <a:ext cx="5513832" cy="3108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6000"/>
              </a:lnSpc>
              <a:buNone/>
            </a:pPr>
            <a:r>
              <a:rPr lang="en-US" sz="890" dirty="0">
                <a:solidFill>
                  <a:srgbClr val="3B372F"/>
                </a:solidFill>
                <a:latin typeface="Newsreader" pitchFamily="34" charset="0"/>
                <a:ea typeface="Newsreader" pitchFamily="34" charset="-122"/>
                <a:cs typeface="Newsreader" pitchFamily="34" charset="-120"/>
              </a:rPr>
              <a:t>JEPA is sample-efficient, so it can flag deviation from a healthy trajectory weeks before a conventional scorecard would reclassify the account.</a:t>
            </a:r>
            <a:endParaRPr lang="en-US" sz="890" dirty="0"/>
          </a:p>
        </p:txBody>
      </p:sp>
      <p:sp>
        <p:nvSpPr>
          <p:cNvPr id="13" name="Shape 11"/>
          <p:cNvSpPr/>
          <p:nvPr/>
        </p:nvSpPr>
        <p:spPr>
          <a:xfrm>
            <a:off x="566928" y="3337560"/>
            <a:ext cx="8010144" cy="6401"/>
          </a:xfrm>
          <a:prstGeom prst="rect">
            <a:avLst/>
          </a:prstGeom>
          <a:solidFill>
            <a:srgbClr val="DCD5C6"/>
          </a:solidFill>
          <a:ln/>
        </p:spPr>
      </p:sp>
      <p:sp>
        <p:nvSpPr>
          <p:cNvPr id="14" name="Text 12"/>
          <p:cNvSpPr/>
          <p:nvPr/>
        </p:nvSpPr>
        <p:spPr>
          <a:xfrm>
            <a:off x="566928" y="3346704"/>
            <a:ext cx="2331720" cy="3108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950" b="1" dirty="0">
                <a:solidFill>
                  <a:srgbClr val="1A1815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Deployable as bank-side IP</a:t>
            </a:r>
            <a:endParaRPr lang="en-US" sz="950" dirty="0"/>
          </a:p>
        </p:txBody>
      </p:sp>
      <p:sp>
        <p:nvSpPr>
          <p:cNvPr id="15" name="Text 13"/>
          <p:cNvSpPr/>
          <p:nvPr/>
        </p:nvSpPr>
        <p:spPr>
          <a:xfrm>
            <a:off x="3063240" y="3346704"/>
            <a:ext cx="5513832" cy="3108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6000"/>
              </a:lnSpc>
              <a:buNone/>
            </a:pPr>
            <a:r>
              <a:rPr lang="en-US" sz="890" dirty="0">
                <a:solidFill>
                  <a:srgbClr val="3B372F"/>
                </a:solidFill>
                <a:latin typeface="Newsreader" pitchFamily="34" charset="0"/>
                <a:ea typeface="Newsreader" pitchFamily="34" charset="-122"/>
                <a:cs typeface="Newsreader" pitchFamily="34" charset="-120"/>
              </a:rPr>
              <a:t>Delivered as licensable IP to Indian banks and NBFCs — not a SaaS dependency, not a brokered third-party model.</a:t>
            </a:r>
            <a:endParaRPr lang="en-US" sz="890" dirty="0"/>
          </a:p>
        </p:txBody>
      </p:sp>
      <p:sp>
        <p:nvSpPr>
          <p:cNvPr id="16" name="Shape 14"/>
          <p:cNvSpPr/>
          <p:nvPr/>
        </p:nvSpPr>
        <p:spPr>
          <a:xfrm>
            <a:off x="566928" y="3712464"/>
            <a:ext cx="8010144" cy="749808"/>
          </a:xfrm>
          <a:prstGeom prst="rect">
            <a:avLst/>
          </a:prstGeom>
          <a:solidFill>
            <a:srgbClr val="17150F"/>
          </a:solidFill>
          <a:ln/>
        </p:spPr>
      </p:sp>
      <p:sp>
        <p:nvSpPr>
          <p:cNvPr id="17" name="Shape 15"/>
          <p:cNvSpPr/>
          <p:nvPr/>
        </p:nvSpPr>
        <p:spPr>
          <a:xfrm>
            <a:off x="566928" y="3712464"/>
            <a:ext cx="8010144" cy="25603"/>
          </a:xfrm>
          <a:prstGeom prst="rect">
            <a:avLst/>
          </a:prstGeom>
          <a:solidFill>
            <a:srgbClr val="CC785C"/>
          </a:solidFill>
          <a:ln/>
        </p:spPr>
      </p:sp>
      <p:sp>
        <p:nvSpPr>
          <p:cNvPr id="18" name="Text 16"/>
          <p:cNvSpPr/>
          <p:nvPr/>
        </p:nvSpPr>
        <p:spPr>
          <a:xfrm>
            <a:off x="859536" y="3785616"/>
            <a:ext cx="3392058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2100" b="1" dirty="0">
                <a:solidFill>
                  <a:srgbClr val="CC785C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10 basis points</a:t>
            </a:r>
            <a:endParaRPr lang="en-US" sz="2100" dirty="0"/>
          </a:p>
        </p:txBody>
      </p:sp>
      <p:sp>
        <p:nvSpPr>
          <p:cNvPr id="19" name="Text 17"/>
          <p:cNvSpPr/>
          <p:nvPr/>
        </p:nvSpPr>
        <p:spPr>
          <a:xfrm>
            <a:off x="4251594" y="3785616"/>
            <a:ext cx="4005072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2000"/>
              </a:lnSpc>
              <a:buNone/>
            </a:pPr>
            <a:r>
              <a:rPr lang="en-US" sz="960" dirty="0">
                <a:solidFill>
                  <a:srgbClr val="EFEADF"/>
                </a:solidFill>
                <a:latin typeface="Newsreader" pitchFamily="34" charset="0"/>
                <a:ea typeface="Newsreader" pitchFamily="34" charset="-122"/>
                <a:cs typeface="Newsreader" pitchFamily="34" charset="-120"/>
              </a:rPr>
              <a:t>Target reduction in Gross NPA ratio for a mid-sized lending book.
</a:t>
            </a:r>
            <a:pPr indent="0" marL="0">
              <a:lnSpc>
                <a:spcPct val="122000"/>
              </a:lnSpc>
              <a:buNone/>
            </a:pPr>
            <a:r>
              <a:rPr lang="en-US" sz="760" i="1" dirty="0">
                <a:solidFill>
                  <a:srgbClr val="C9C0B2"/>
                </a:solidFill>
                <a:latin typeface="Newsreader" pitchFamily="34" charset="0"/>
                <a:ea typeface="Newsreader" pitchFamily="34" charset="-122"/>
                <a:cs typeface="Newsreader" pitchFamily="34" charset="-120"/>
              </a:rPr>
              <a:t>Illustrative target application for the JEPA track's Year-1 industry-contract layer — not yet a shipped result.</a:t>
            </a:r>
            <a:endParaRPr lang="en-US" sz="960" dirty="0"/>
          </a:p>
        </p:txBody>
      </p:sp>
      <p:sp>
        <p:nvSpPr>
          <p:cNvPr id="20" name="Text 18"/>
          <p:cNvSpPr/>
          <p:nvPr/>
        </p:nvSpPr>
        <p:spPr>
          <a:xfrm>
            <a:off x="566928" y="4722876"/>
            <a:ext cx="5486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1815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IIDA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1389888" y="4741164"/>
            <a:ext cx="7187184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660" spc="110" kern="0" dirty="0">
                <a:solidFill>
                  <a:srgbClr val="7C7466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Focused Research Organization · India</a:t>
            </a:r>
            <a:endParaRPr lang="en-US" sz="66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2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457200"/>
            <a:ext cx="64008" cy="64008"/>
          </a:xfrm>
          <a:prstGeom prst="rect">
            <a:avLst/>
          </a:prstGeom>
          <a:solidFill>
            <a:srgbClr val="CC785C"/>
          </a:solidFill>
          <a:ln/>
        </p:spPr>
      </p:sp>
      <p:sp>
        <p:nvSpPr>
          <p:cNvPr id="3" name="Text 1"/>
          <p:cNvSpPr/>
          <p:nvPr/>
        </p:nvSpPr>
        <p:spPr>
          <a:xfrm>
            <a:off x="713232" y="384048"/>
            <a:ext cx="64008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spc="200" kern="0" dirty="0">
                <a:solidFill>
                  <a:srgbClr val="7C7466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WHO WE ARE</a:t>
            </a:r>
            <a:endParaRPr lang="en-US" sz="750" dirty="0"/>
          </a:p>
        </p:txBody>
      </p:sp>
      <p:sp>
        <p:nvSpPr>
          <p:cNvPr id="4" name="Text 2"/>
          <p:cNvSpPr/>
          <p:nvPr/>
        </p:nvSpPr>
        <p:spPr>
          <a:xfrm>
            <a:off x="566928" y="731520"/>
            <a:ext cx="8010144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2100" b="1" dirty="0">
                <a:solidFill>
                  <a:srgbClr val="1A1815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A research lab that owns what it builds.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66928" y="1225296"/>
            <a:ext cx="1465856" cy="20117"/>
          </a:xfrm>
          <a:prstGeom prst="rect">
            <a:avLst/>
          </a:prstGeom>
          <a:solidFill>
            <a:srgbClr val="C7BDA9"/>
          </a:solidFill>
          <a:ln/>
        </p:spPr>
      </p:sp>
      <p:sp>
        <p:nvSpPr>
          <p:cNvPr id="6" name="Shape 4"/>
          <p:cNvSpPr/>
          <p:nvPr/>
        </p:nvSpPr>
        <p:spPr>
          <a:xfrm>
            <a:off x="2713647" y="1225296"/>
            <a:ext cx="5863425" cy="20117"/>
          </a:xfrm>
          <a:prstGeom prst="rect">
            <a:avLst/>
          </a:prstGeom>
          <a:solidFill>
            <a:srgbClr val="C7BDA9"/>
          </a:solidFill>
          <a:ln/>
        </p:spPr>
      </p:sp>
      <p:sp>
        <p:nvSpPr>
          <p:cNvPr id="7" name="Text 5"/>
          <p:cNvSpPr/>
          <p:nvPr/>
        </p:nvSpPr>
        <p:spPr>
          <a:xfrm>
            <a:off x="566928" y="1371600"/>
            <a:ext cx="8010144" cy="7132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8000"/>
              </a:lnSpc>
              <a:buNone/>
            </a:pPr>
            <a:r>
              <a:rPr lang="en-US" sz="960" dirty="0">
                <a:solidFill>
                  <a:srgbClr val="3B372F"/>
                </a:solidFill>
                <a:latin typeface="Newsreader" pitchFamily="34" charset="0"/>
                <a:ea typeface="Newsreader" pitchFamily="34" charset="-122"/>
                <a:cs typeface="Newsreader" pitchFamily="34" charset="-120"/>
              </a:rPr>
              <a:t>IIDA is a non-profit research lab working on applied AI problems that are commercially real in three to five years — too long for a startup, too applied for a university. A Focused Research Organization takes on bottlenecks that are too engineering-heavy for academia and not immediately profitable enough for venture capital.</a:t>
            </a:r>
            <a:endParaRPr lang="en-US" sz="960" dirty="0"/>
          </a:p>
        </p:txBody>
      </p:sp>
      <p:sp>
        <p:nvSpPr>
          <p:cNvPr id="8" name="Shape 6"/>
          <p:cNvSpPr/>
          <p:nvPr/>
        </p:nvSpPr>
        <p:spPr>
          <a:xfrm>
            <a:off x="566928" y="2139696"/>
            <a:ext cx="1874520" cy="12802"/>
          </a:xfrm>
          <a:prstGeom prst="rect">
            <a:avLst/>
          </a:prstGeom>
          <a:solidFill>
            <a:srgbClr val="1A1815"/>
          </a:solidFill>
          <a:ln/>
        </p:spPr>
      </p:sp>
      <p:sp>
        <p:nvSpPr>
          <p:cNvPr id="9" name="Text 7"/>
          <p:cNvSpPr/>
          <p:nvPr/>
        </p:nvSpPr>
        <p:spPr>
          <a:xfrm>
            <a:off x="566928" y="2194560"/>
            <a:ext cx="1874520" cy="2011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840" b="1" dirty="0">
                <a:solidFill>
                  <a:srgbClr val="1A1815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Time-bound</a:t>
            </a:r>
            <a:endParaRPr lang="en-US" sz="840" dirty="0"/>
          </a:p>
        </p:txBody>
      </p:sp>
      <p:sp>
        <p:nvSpPr>
          <p:cNvPr id="10" name="Text 8"/>
          <p:cNvSpPr/>
          <p:nvPr/>
        </p:nvSpPr>
        <p:spPr>
          <a:xfrm>
            <a:off x="566928" y="2395728"/>
            <a:ext cx="1874520" cy="4206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770" dirty="0">
                <a:solidFill>
                  <a:srgbClr val="3B372F"/>
                </a:solidFill>
                <a:latin typeface="Newsreader" pitchFamily="34" charset="0"/>
                <a:ea typeface="Newsreader" pitchFamily="34" charset="-122"/>
                <a:cs typeface="Newsreader" pitchFamily="34" charset="-120"/>
              </a:rPr>
              <a:t>3-year horizons with pre-committed exit conditions</a:t>
            </a:r>
            <a:endParaRPr lang="en-US" sz="770" dirty="0"/>
          </a:p>
        </p:txBody>
      </p:sp>
      <p:sp>
        <p:nvSpPr>
          <p:cNvPr id="11" name="Shape 9"/>
          <p:cNvSpPr/>
          <p:nvPr/>
        </p:nvSpPr>
        <p:spPr>
          <a:xfrm>
            <a:off x="2569464" y="2139696"/>
            <a:ext cx="1874520" cy="12802"/>
          </a:xfrm>
          <a:prstGeom prst="rect">
            <a:avLst/>
          </a:prstGeom>
          <a:solidFill>
            <a:srgbClr val="1A1815"/>
          </a:solidFill>
          <a:ln/>
        </p:spPr>
      </p:sp>
      <p:sp>
        <p:nvSpPr>
          <p:cNvPr id="12" name="Text 10"/>
          <p:cNvSpPr/>
          <p:nvPr/>
        </p:nvSpPr>
        <p:spPr>
          <a:xfrm>
            <a:off x="2569464" y="2194560"/>
            <a:ext cx="1874520" cy="2011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840" b="1" dirty="0">
                <a:solidFill>
                  <a:srgbClr val="1A1815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Owns assets</a:t>
            </a:r>
            <a:endParaRPr lang="en-US" sz="840" dirty="0"/>
          </a:p>
        </p:txBody>
      </p:sp>
      <p:sp>
        <p:nvSpPr>
          <p:cNvPr id="13" name="Text 11"/>
          <p:cNvSpPr/>
          <p:nvPr/>
        </p:nvSpPr>
        <p:spPr>
          <a:xfrm>
            <a:off x="2569464" y="2395728"/>
            <a:ext cx="1874520" cy="4206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770" dirty="0">
                <a:solidFill>
                  <a:srgbClr val="3B372F"/>
                </a:solidFill>
                <a:latin typeface="Newsreader" pitchFamily="34" charset="0"/>
                <a:ea typeface="Newsreader" pitchFamily="34" charset="-122"/>
                <a:cs typeface="Newsreader" pitchFamily="34" charset="-120"/>
              </a:rPr>
              <a:t>IP and equipment sit with IIDA, not brokered</a:t>
            </a:r>
            <a:endParaRPr lang="en-US" sz="770" dirty="0"/>
          </a:p>
        </p:txBody>
      </p:sp>
      <p:sp>
        <p:nvSpPr>
          <p:cNvPr id="14" name="Shape 12"/>
          <p:cNvSpPr/>
          <p:nvPr/>
        </p:nvSpPr>
        <p:spPr>
          <a:xfrm>
            <a:off x="4572000" y="2139696"/>
            <a:ext cx="1874520" cy="12802"/>
          </a:xfrm>
          <a:prstGeom prst="rect">
            <a:avLst/>
          </a:prstGeom>
          <a:solidFill>
            <a:srgbClr val="1A1815"/>
          </a:solidFill>
          <a:ln/>
        </p:spPr>
      </p:sp>
      <p:sp>
        <p:nvSpPr>
          <p:cNvPr id="15" name="Text 13"/>
          <p:cNvSpPr/>
          <p:nvPr/>
        </p:nvSpPr>
        <p:spPr>
          <a:xfrm>
            <a:off x="4572000" y="2194560"/>
            <a:ext cx="1874520" cy="2011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840" b="1" dirty="0">
                <a:solidFill>
                  <a:srgbClr val="1A1815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Self-sustaining</a:t>
            </a:r>
            <a:endParaRPr lang="en-US" sz="840" dirty="0"/>
          </a:p>
        </p:txBody>
      </p:sp>
      <p:sp>
        <p:nvSpPr>
          <p:cNvPr id="16" name="Text 14"/>
          <p:cNvSpPr/>
          <p:nvPr/>
        </p:nvSpPr>
        <p:spPr>
          <a:xfrm>
            <a:off x="4572000" y="2395728"/>
            <a:ext cx="1874520" cy="4206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770" dirty="0">
                <a:solidFill>
                  <a:srgbClr val="3B372F"/>
                </a:solidFill>
                <a:latin typeface="Newsreader" pitchFamily="34" charset="0"/>
                <a:ea typeface="Newsreader" pitchFamily="34" charset="-122"/>
                <a:cs typeface="Newsreader" pitchFamily="34" charset="-120"/>
              </a:rPr>
              <a:t>Target of ≥30% revenue from industry by Year 2</a:t>
            </a:r>
            <a:endParaRPr lang="en-US" sz="770" dirty="0"/>
          </a:p>
        </p:txBody>
      </p:sp>
      <p:sp>
        <p:nvSpPr>
          <p:cNvPr id="17" name="Shape 15"/>
          <p:cNvSpPr/>
          <p:nvPr/>
        </p:nvSpPr>
        <p:spPr>
          <a:xfrm>
            <a:off x="6574536" y="2139696"/>
            <a:ext cx="1874520" cy="12802"/>
          </a:xfrm>
          <a:prstGeom prst="rect">
            <a:avLst/>
          </a:prstGeom>
          <a:solidFill>
            <a:srgbClr val="1A1815"/>
          </a:solidFill>
          <a:ln/>
        </p:spPr>
      </p:sp>
      <p:sp>
        <p:nvSpPr>
          <p:cNvPr id="18" name="Text 16"/>
          <p:cNvSpPr/>
          <p:nvPr/>
        </p:nvSpPr>
        <p:spPr>
          <a:xfrm>
            <a:off x="6574536" y="2194560"/>
            <a:ext cx="1874520" cy="2011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840" b="1" dirty="0">
                <a:solidFill>
                  <a:srgbClr val="1A1815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Kill criteria, day one</a:t>
            </a:r>
            <a:endParaRPr lang="en-US" sz="840" dirty="0"/>
          </a:p>
        </p:txBody>
      </p:sp>
      <p:sp>
        <p:nvSpPr>
          <p:cNvPr id="19" name="Text 17"/>
          <p:cNvSpPr/>
          <p:nvPr/>
        </p:nvSpPr>
        <p:spPr>
          <a:xfrm>
            <a:off x="6574536" y="2395728"/>
            <a:ext cx="1874520" cy="4206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770" dirty="0">
                <a:solidFill>
                  <a:srgbClr val="3B372F"/>
                </a:solidFill>
                <a:latin typeface="Newsreader" pitchFamily="34" charset="0"/>
                <a:ea typeface="Newsreader" pitchFamily="34" charset="-122"/>
                <a:cs typeface="Newsreader" pitchFamily="34" charset="-120"/>
              </a:rPr>
              <a:t>If replication doesn't reach published baselines within two quarters, the track narrows or closes</a:t>
            </a:r>
            <a:endParaRPr lang="en-US" sz="770" dirty="0"/>
          </a:p>
        </p:txBody>
      </p:sp>
      <p:sp>
        <p:nvSpPr>
          <p:cNvPr id="20" name="Text 18"/>
          <p:cNvSpPr/>
          <p:nvPr/>
        </p:nvSpPr>
        <p:spPr>
          <a:xfrm>
            <a:off x="566928" y="2944368"/>
            <a:ext cx="8010144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60" spc="160" kern="0" dirty="0">
                <a:solidFill>
                  <a:srgbClr val="7C7466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What a BFSI partner gets</a:t>
            </a:r>
            <a:endParaRPr lang="en-US" sz="760" dirty="0"/>
          </a:p>
        </p:txBody>
      </p:sp>
      <p:sp>
        <p:nvSpPr>
          <p:cNvPr id="21" name="Text 19"/>
          <p:cNvSpPr/>
          <p:nvPr/>
        </p:nvSpPr>
        <p:spPr>
          <a:xfrm>
            <a:off x="566928" y="320040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A85B41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01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932688" y="3200400"/>
            <a:ext cx="3529584" cy="4206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4000"/>
              </a:lnSpc>
              <a:buNone/>
            </a:pPr>
            <a:r>
              <a:rPr lang="en-US" sz="830" dirty="0">
                <a:solidFill>
                  <a:srgbClr val="3B372F"/>
                </a:solidFill>
                <a:latin typeface="Newsreader" pitchFamily="34" charset="0"/>
                <a:ea typeface="Newsreader" pitchFamily="34" charset="-122"/>
                <a:cs typeface="Newsreader" pitchFamily="34" charset="-120"/>
              </a:rPr>
              <a:t>A named research pod (6–10 contributors) working the early-warning credit-risk question against your portfolio characteristics</a:t>
            </a:r>
            <a:endParaRPr lang="en-US" sz="830" dirty="0"/>
          </a:p>
        </p:txBody>
      </p:sp>
      <p:sp>
        <p:nvSpPr>
          <p:cNvPr id="23" name="Text 21"/>
          <p:cNvSpPr/>
          <p:nvPr/>
        </p:nvSpPr>
        <p:spPr>
          <a:xfrm>
            <a:off x="4681728" y="320040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A85B41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02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5047488" y="3200400"/>
            <a:ext cx="3529584" cy="4206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4000"/>
              </a:lnSpc>
              <a:buNone/>
            </a:pPr>
            <a:r>
              <a:rPr lang="en-US" sz="830" dirty="0">
                <a:solidFill>
                  <a:srgbClr val="3B372F"/>
                </a:solidFill>
                <a:latin typeface="Newsreader" pitchFamily="34" charset="0"/>
                <a:ea typeface="Newsreader" pitchFamily="34" charset="-122"/>
                <a:cs typeface="Newsreader" pitchFamily="34" charset="-120"/>
              </a:rPr>
              <a:t>Licensable IP that sits inside your institution rather than a vendor's</a:t>
            </a:r>
            <a:endParaRPr lang="en-US" sz="830" dirty="0"/>
          </a:p>
        </p:txBody>
      </p:sp>
      <p:sp>
        <p:nvSpPr>
          <p:cNvPr id="25" name="Text 23"/>
          <p:cNvSpPr/>
          <p:nvPr/>
        </p:nvSpPr>
        <p:spPr>
          <a:xfrm>
            <a:off x="566928" y="3675888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A85B41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03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932688" y="3675888"/>
            <a:ext cx="3529584" cy="4206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4000"/>
              </a:lnSpc>
              <a:buNone/>
            </a:pPr>
            <a:r>
              <a:rPr lang="en-US" sz="830" dirty="0">
                <a:solidFill>
                  <a:srgbClr val="3B372F"/>
                </a:solidFill>
                <a:latin typeface="Newsreader" pitchFamily="34" charset="0"/>
                <a:ea typeface="Newsreader" pitchFamily="34" charset="-122"/>
                <a:cs typeface="Newsreader" pitchFamily="34" charset="-120"/>
              </a:rPr>
              <a:t>Open architecture and position papers from the underlying track — you can audit the method, not just the output</a:t>
            </a:r>
            <a:endParaRPr lang="en-US" sz="830" dirty="0"/>
          </a:p>
        </p:txBody>
      </p:sp>
      <p:sp>
        <p:nvSpPr>
          <p:cNvPr id="27" name="Text 25"/>
          <p:cNvSpPr/>
          <p:nvPr/>
        </p:nvSpPr>
        <p:spPr>
          <a:xfrm>
            <a:off x="4681728" y="3675888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A85B41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04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5047488" y="3675888"/>
            <a:ext cx="3529584" cy="4206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4000"/>
              </a:lnSpc>
              <a:buNone/>
            </a:pPr>
            <a:r>
              <a:rPr lang="en-US" sz="830" dirty="0">
                <a:solidFill>
                  <a:srgbClr val="3B372F"/>
                </a:solidFill>
                <a:latin typeface="Newsreader" pitchFamily="34" charset="0"/>
                <a:ea typeface="Newsreader" pitchFamily="34" charset="-122"/>
                <a:cs typeface="Newsreader" pitchFamily="34" charset="-120"/>
              </a:rPr>
              <a:t>A published kill criterion, so a failing engagement is closed rather than extended</a:t>
            </a:r>
            <a:endParaRPr lang="en-US" sz="830" dirty="0"/>
          </a:p>
        </p:txBody>
      </p:sp>
      <p:sp>
        <p:nvSpPr>
          <p:cNvPr id="29" name="Text 27"/>
          <p:cNvSpPr/>
          <p:nvPr/>
        </p:nvSpPr>
        <p:spPr>
          <a:xfrm>
            <a:off x="566928" y="4261104"/>
            <a:ext cx="8010144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760" spc="160" kern="0" dirty="0">
                <a:solidFill>
                  <a:srgbClr val="A85B41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ASK   </a:t>
            </a:r>
            <a:pPr indent="0" marL="0">
              <a:lnSpc>
                <a:spcPct val="120000"/>
              </a:lnSpc>
              <a:buNone/>
            </a:pPr>
            <a:r>
              <a:rPr lang="en-US" sz="900" dirty="0">
                <a:solidFill>
                  <a:srgbClr val="3B372F"/>
                </a:solidFill>
                <a:latin typeface="Newsreader" pitchFamily="34" charset="0"/>
                <a:ea typeface="Newsreader" pitchFamily="34" charset="-122"/>
                <a:cs typeface="Newsreader" pitchFamily="34" charset="-120"/>
              </a:rPr>
              <a:t>A design partner from a lender with a ₹20,000cr+ loan book, and a research lead for the track. The lead position is currently open.</a:t>
            </a:r>
            <a:endParaRPr lang="en-US" sz="760" dirty="0"/>
          </a:p>
        </p:txBody>
      </p:sp>
      <p:sp>
        <p:nvSpPr>
          <p:cNvPr id="30" name="Text 28"/>
          <p:cNvSpPr/>
          <p:nvPr/>
        </p:nvSpPr>
        <p:spPr>
          <a:xfrm>
            <a:off x="566928" y="4722876"/>
            <a:ext cx="5486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1815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IIDA</a:t>
            </a:r>
            <a:endParaRPr lang="en-US" sz="1200" dirty="0"/>
          </a:p>
        </p:txBody>
      </p:sp>
      <p:sp>
        <p:nvSpPr>
          <p:cNvPr id="31" name="Text 29"/>
          <p:cNvSpPr/>
          <p:nvPr/>
        </p:nvSpPr>
        <p:spPr>
          <a:xfrm>
            <a:off x="1389888" y="4741164"/>
            <a:ext cx="7187184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660" spc="110" kern="0" dirty="0">
                <a:solidFill>
                  <a:srgbClr val="7C7466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Who we are</a:t>
            </a:r>
            <a:endParaRPr lang="en-US" sz="66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5F2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457200"/>
            <a:ext cx="64008" cy="64008"/>
          </a:xfrm>
          <a:prstGeom prst="rect">
            <a:avLst/>
          </a:prstGeom>
          <a:solidFill>
            <a:srgbClr val="CC785C"/>
          </a:solidFill>
          <a:ln/>
        </p:spPr>
      </p:sp>
      <p:sp>
        <p:nvSpPr>
          <p:cNvPr id="3" name="Text 1"/>
          <p:cNvSpPr/>
          <p:nvPr/>
        </p:nvSpPr>
        <p:spPr>
          <a:xfrm>
            <a:off x="713232" y="384048"/>
            <a:ext cx="64008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spc="200" kern="0" dirty="0">
                <a:solidFill>
                  <a:srgbClr val="7C7466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NEXT STEPS</a:t>
            </a:r>
            <a:endParaRPr lang="en-US" sz="750" dirty="0"/>
          </a:p>
        </p:txBody>
      </p:sp>
      <p:sp>
        <p:nvSpPr>
          <p:cNvPr id="4" name="Text 2"/>
          <p:cNvSpPr/>
          <p:nvPr/>
        </p:nvSpPr>
        <p:spPr>
          <a:xfrm>
            <a:off x="566928" y="731520"/>
            <a:ext cx="8010144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2100" b="1" dirty="0">
                <a:solidFill>
                  <a:srgbClr val="1A1815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What happens after you say yes.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66928" y="1225296"/>
            <a:ext cx="1465856" cy="20117"/>
          </a:xfrm>
          <a:prstGeom prst="rect">
            <a:avLst/>
          </a:prstGeom>
          <a:solidFill>
            <a:srgbClr val="C7BDA9"/>
          </a:solidFill>
          <a:ln/>
        </p:spPr>
      </p:sp>
      <p:sp>
        <p:nvSpPr>
          <p:cNvPr id="6" name="Shape 4"/>
          <p:cNvSpPr/>
          <p:nvPr/>
        </p:nvSpPr>
        <p:spPr>
          <a:xfrm>
            <a:off x="2713647" y="1225296"/>
            <a:ext cx="5863425" cy="20117"/>
          </a:xfrm>
          <a:prstGeom prst="rect">
            <a:avLst/>
          </a:prstGeom>
          <a:solidFill>
            <a:srgbClr val="C7BDA9"/>
          </a:solidFill>
          <a:ln/>
        </p:spPr>
      </p:sp>
      <p:sp>
        <p:nvSpPr>
          <p:cNvPr id="7" name="Text 5"/>
          <p:cNvSpPr/>
          <p:nvPr/>
        </p:nvSpPr>
        <p:spPr>
          <a:xfrm>
            <a:off x="566928" y="1426464"/>
            <a:ext cx="4572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A85B41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01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1078992" y="1426464"/>
            <a:ext cx="74980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spc="120" kern="0" dirty="0">
                <a:solidFill>
                  <a:srgbClr val="7C7466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WEEKS 1–4 · CONTACT &amp; SCOPE</a:t>
            </a:r>
            <a:endParaRPr lang="en-US" sz="700" dirty="0"/>
          </a:p>
        </p:txBody>
      </p:sp>
      <p:sp>
        <p:nvSpPr>
          <p:cNvPr id="9" name="Text 7"/>
          <p:cNvSpPr/>
          <p:nvPr/>
        </p:nvSpPr>
        <p:spPr>
          <a:xfrm>
            <a:off x="1078992" y="1627632"/>
            <a:ext cx="749808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860" dirty="0">
                <a:solidFill>
                  <a:srgbClr val="3B372F"/>
                </a:solidFill>
                <a:latin typeface="Newsreader" pitchFamily="34" charset="0"/>
                <a:ea typeface="Newsreader" pitchFamily="34" charset="-122"/>
                <a:cs typeface="Newsreader" pitchFamily="34" charset="-120"/>
              </a:rPr>
              <a:t>An NDA and an exploratory conversation. The pod maps the early-warning credit-risk track against your portfolio characteristics and names the problem statement.</a:t>
            </a:r>
            <a:endParaRPr lang="en-US" sz="860" dirty="0"/>
          </a:p>
        </p:txBody>
      </p:sp>
      <p:sp>
        <p:nvSpPr>
          <p:cNvPr id="10" name="Text 8"/>
          <p:cNvSpPr/>
          <p:nvPr/>
        </p:nvSpPr>
        <p:spPr>
          <a:xfrm>
            <a:off x="566928" y="2029968"/>
            <a:ext cx="4572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A85B41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02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1078992" y="2029968"/>
            <a:ext cx="74980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spc="120" kern="0" dirty="0">
                <a:solidFill>
                  <a:srgbClr val="7C7466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MONTHS 2–5 · PILOT AGAINST THE KILL CRITERION</a:t>
            </a:r>
            <a:endParaRPr lang="en-US" sz="700" dirty="0"/>
          </a:p>
        </p:txBody>
      </p:sp>
      <p:sp>
        <p:nvSpPr>
          <p:cNvPr id="12" name="Text 10"/>
          <p:cNvSpPr/>
          <p:nvPr/>
        </p:nvSpPr>
        <p:spPr>
          <a:xfrm>
            <a:off x="1078992" y="2231136"/>
            <a:ext cx="749808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860" dirty="0">
                <a:solidFill>
                  <a:srgbClr val="3B372F"/>
                </a:solidFill>
                <a:latin typeface="Newsreader" pitchFamily="34" charset="0"/>
                <a:ea typeface="Newsreader" pitchFamily="34" charset="-122"/>
                <a:cs typeface="Newsreader" pitchFamily="34" charset="-120"/>
              </a:rPr>
              <a:t>The named pod (6–10 contributors) runs the pilot against the criterion agreed at the start — reaching published replication baselines within two quarters.</a:t>
            </a:r>
            <a:endParaRPr lang="en-US" sz="860" dirty="0"/>
          </a:p>
        </p:txBody>
      </p:sp>
      <p:sp>
        <p:nvSpPr>
          <p:cNvPr id="13" name="Text 11"/>
          <p:cNvSpPr/>
          <p:nvPr/>
        </p:nvSpPr>
        <p:spPr>
          <a:xfrm>
            <a:off x="566928" y="2633472"/>
            <a:ext cx="4572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A85B41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03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1078992" y="2633472"/>
            <a:ext cx="74980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spc="120" kern="0" dirty="0">
                <a:solidFill>
                  <a:srgbClr val="7C7466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MONTH 6 · FORMALISE OR CLOSE</a:t>
            </a:r>
            <a:endParaRPr lang="en-US" sz="700" dirty="0"/>
          </a:p>
        </p:txBody>
      </p:sp>
      <p:sp>
        <p:nvSpPr>
          <p:cNvPr id="15" name="Text 13"/>
          <p:cNvSpPr/>
          <p:nvPr/>
        </p:nvSpPr>
        <p:spPr>
          <a:xfrm>
            <a:off x="1078992" y="2834640"/>
            <a:ext cx="749808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860" dirty="0">
                <a:solidFill>
                  <a:srgbClr val="3B372F"/>
                </a:solidFill>
                <a:latin typeface="Newsreader" pitchFamily="34" charset="0"/>
                <a:ea typeface="Newsreader" pitchFamily="34" charset="-122"/>
                <a:cs typeface="Newsreader" pitchFamily="34" charset="-120"/>
              </a:rPr>
              <a:t>The engagement becomes a licensing and collaboration agreement, or — if the criterion isn't met — it closes on schedule rather than being extended.</a:t>
            </a:r>
            <a:endParaRPr lang="en-US" sz="860" dirty="0"/>
          </a:p>
        </p:txBody>
      </p:sp>
      <p:sp>
        <p:nvSpPr>
          <p:cNvPr id="16" name="Shape 14"/>
          <p:cNvSpPr/>
          <p:nvPr/>
        </p:nvSpPr>
        <p:spPr>
          <a:xfrm>
            <a:off x="566928" y="3310128"/>
            <a:ext cx="8010144" cy="914400"/>
          </a:xfrm>
          <a:prstGeom prst="rect">
            <a:avLst/>
          </a:prstGeom>
          <a:solidFill>
            <a:srgbClr val="EFEADF"/>
          </a:solidFill>
          <a:ln/>
        </p:spPr>
      </p:sp>
      <p:sp>
        <p:nvSpPr>
          <p:cNvPr id="17" name="Shape 15"/>
          <p:cNvSpPr/>
          <p:nvPr/>
        </p:nvSpPr>
        <p:spPr>
          <a:xfrm>
            <a:off x="566928" y="3310128"/>
            <a:ext cx="27432" cy="914400"/>
          </a:xfrm>
          <a:prstGeom prst="rect">
            <a:avLst/>
          </a:prstGeom>
          <a:solidFill>
            <a:srgbClr val="CC785C"/>
          </a:solidFill>
          <a:ln/>
        </p:spPr>
      </p:sp>
      <p:sp>
        <p:nvSpPr>
          <p:cNvPr id="18" name="Text 16"/>
          <p:cNvSpPr/>
          <p:nvPr/>
        </p:nvSpPr>
        <p:spPr>
          <a:xfrm>
            <a:off x="804672" y="3429000"/>
            <a:ext cx="7607808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spc="120" kern="0" dirty="0">
                <a:solidFill>
                  <a:srgbClr val="A85B41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INTELLECTUAL PROPERTY — THE QUESTION YOU WILL ASK FIRST</a:t>
            </a:r>
            <a:endParaRPr lang="en-US" sz="700" dirty="0"/>
          </a:p>
        </p:txBody>
      </p:sp>
      <p:sp>
        <p:nvSpPr>
          <p:cNvPr id="19" name="Text 17"/>
          <p:cNvSpPr/>
          <p:nvPr/>
        </p:nvSpPr>
        <p:spPr>
          <a:xfrm>
            <a:off x="804672" y="3611880"/>
            <a:ext cx="7607808" cy="521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2000"/>
              </a:lnSpc>
              <a:buNone/>
            </a:pPr>
            <a:r>
              <a:rPr lang="en-US" sz="860" dirty="0">
                <a:solidFill>
                  <a:srgbClr val="3B372F"/>
                </a:solidFill>
                <a:latin typeface="Newsreader" pitchFamily="34" charset="0"/>
                <a:ea typeface="Newsreader" pitchFamily="34" charset="-122"/>
                <a:cs typeface="Newsreader" pitchFamily="34" charset="-120"/>
              </a:rPr>
              <a:t>Ownership follows the funding source, and is fixed in writing at project start rather than argued about at the end. An Intellectual Property Council — drawn from research, legal, industry and finance, plus a nominee of the governing board — approves filings and determines ownership. Funders hold no editorial control over research output.</a:t>
            </a:r>
            <a:endParaRPr lang="en-US" sz="860" dirty="0"/>
          </a:p>
        </p:txBody>
      </p:sp>
      <p:sp>
        <p:nvSpPr>
          <p:cNvPr id="20" name="Shape 18"/>
          <p:cNvSpPr/>
          <p:nvPr/>
        </p:nvSpPr>
        <p:spPr>
          <a:xfrm>
            <a:off x="566928" y="4645152"/>
            <a:ext cx="1465856" cy="10973"/>
          </a:xfrm>
          <a:prstGeom prst="rect">
            <a:avLst/>
          </a:prstGeom>
          <a:solidFill>
            <a:srgbClr val="DCD5C6"/>
          </a:solidFill>
          <a:ln/>
        </p:spPr>
      </p:sp>
      <p:sp>
        <p:nvSpPr>
          <p:cNvPr id="21" name="Shape 19"/>
          <p:cNvSpPr/>
          <p:nvPr/>
        </p:nvSpPr>
        <p:spPr>
          <a:xfrm>
            <a:off x="2713647" y="4645152"/>
            <a:ext cx="5863425" cy="10973"/>
          </a:xfrm>
          <a:prstGeom prst="rect">
            <a:avLst/>
          </a:prstGeom>
          <a:solidFill>
            <a:srgbClr val="DCD5C6"/>
          </a:solidFill>
          <a:ln/>
        </p:spPr>
      </p:sp>
      <p:sp>
        <p:nvSpPr>
          <p:cNvPr id="22" name="Text 20"/>
          <p:cNvSpPr/>
          <p:nvPr/>
        </p:nvSpPr>
        <p:spPr>
          <a:xfrm>
            <a:off x="566928" y="4722876"/>
            <a:ext cx="5486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1815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IIDA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1389888" y="4741164"/>
            <a:ext cx="7187184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40" dirty="0">
                <a:solidFill>
                  <a:srgbClr val="7C7466"/>
                </a:solidFill>
                <a:latin typeface="Newsreader" pitchFamily="34" charset="0"/>
                <a:ea typeface="Newsreader" pitchFamily="34" charset="-122"/>
                <a:cs typeface="Newsreader" pitchFamily="34" charset="-120"/>
              </a:rPr>
              <a:t>A non-profit Section 8 Company. Incubated by ABAIA — the All Bharat Artificial Intelligence Association · iidalabs.org · info@iidalabs.org</a:t>
            </a:r>
            <a:endParaRPr lang="en-US" sz="74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Slide 1</vt:lpstr>
      <vt:lpstr>Slide 2</vt:lpstr>
      <vt:lpstr>Slide 3</vt:lpstr>
    </vt:vector>
  </TitlesOfParts>
  <Company>Innovators and Industry Deeptech AI Alliance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IIDA — BFSI / Fintech partner deck</dc:title>
  <dc:subject>PptxGenJS Presentation</dc:subject>
  <dc:creator>IIDA</dc:creator>
  <cp:lastModifiedBy>IIDA</cp:lastModifiedBy>
  <cp:revision>1</cp:revision>
  <dcterms:created xsi:type="dcterms:W3CDTF">2026-09-01T18:44:02Z</dcterms:created>
  <dcterms:modified xsi:type="dcterms:W3CDTF">2026-09-01T18:44:02Z</dcterms:modified>
</cp:coreProperties>
</file>