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7559985" cy="10691988"/>
  <p:notesSz cx="10691988" cy="755998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58368"/>
            <a:ext cx="68580" cy="68580"/>
          </a:xfrm>
          <a:prstGeom prst="rect">
            <a:avLst/>
          </a:prstGeom>
          <a:solidFill>
            <a:srgbClr val="CC785C"/>
          </a:solidFill>
          <a:ln/>
        </p:spPr>
      </p:sp>
      <p:sp>
        <p:nvSpPr>
          <p:cNvPr id="3" name="Text 1"/>
          <p:cNvSpPr/>
          <p:nvPr/>
        </p:nvSpPr>
        <p:spPr>
          <a:xfrm>
            <a:off x="758952" y="640080"/>
            <a:ext cx="6206673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FOCUSED RESEARCH ORGANIZATION · INDIA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94360" y="1042416"/>
            <a:ext cx="6371265" cy="11866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80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Your scorecard tells you an account is stressed.
</a:t>
            </a:r>
            <a:pPr indent="0" marL="0">
              <a:lnSpc>
                <a:spcPct val="112000"/>
              </a:lnSpc>
              <a:buNone/>
            </a:pPr>
            <a:r>
              <a:rPr lang="en-US" sz="2100" i="1" dirty="0">
                <a:solidFill>
                  <a:srgbClr val="A85B41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It doesn't tell you when it started.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94360" y="2503424"/>
            <a:ext cx="1165941" cy="21946"/>
          </a:xfrm>
          <a:prstGeom prst="rect">
            <a:avLst/>
          </a:prstGeom>
          <a:solidFill>
            <a:srgbClr val="C7BDA9"/>
          </a:solidFill>
          <a:ln/>
        </p:spPr>
      </p:sp>
      <p:sp>
        <p:nvSpPr>
          <p:cNvPr id="6" name="Shape 4"/>
          <p:cNvSpPr/>
          <p:nvPr/>
        </p:nvSpPr>
        <p:spPr>
          <a:xfrm>
            <a:off x="2301859" y="2503424"/>
            <a:ext cx="4663766" cy="21946"/>
          </a:xfrm>
          <a:prstGeom prst="rect">
            <a:avLst/>
          </a:prstGeom>
          <a:solidFill>
            <a:srgbClr val="C7BDA9"/>
          </a:solidFill>
          <a:ln/>
        </p:spPr>
      </p:sp>
      <p:sp>
        <p:nvSpPr>
          <p:cNvPr id="7" name="Text 5"/>
          <p:cNvSpPr/>
          <p:nvPr/>
        </p:nvSpPr>
        <p:spPr>
          <a:xfrm>
            <a:off x="594360" y="2854554"/>
            <a:ext cx="6371265" cy="15400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4000"/>
              </a:lnSpc>
              <a:buNone/>
            </a:pPr>
            <a:r>
              <a:rPr lang="en-US" sz="115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Conventional credit models pattern-match against past defaults. They classify. By the time a scorecard moves an account to stressed, the deterioration is months old and the recovery options have narrowed.
</a:t>
            </a:r>
            <a:pPr indent="0" marL="0">
              <a:lnSpc>
                <a:spcPct val="134000"/>
              </a:lnSpc>
              <a:buNone/>
            </a:pPr>
            <a:r>
              <a:rPr lang="en-US" sz="115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A world model learns the </a:t>
            </a:r>
            <a:pPr indent="0" marL="0">
              <a:lnSpc>
                <a:spcPct val="134000"/>
              </a:lnSpc>
              <a:buNone/>
            </a:pPr>
            <a:r>
              <a:rPr lang="en-US" sz="1150" i="1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trajectory</a:t>
            </a:r>
            <a:pPr indent="0" marL="0">
              <a:lnSpc>
                <a:spcPct val="134000"/>
              </a:lnSpc>
              <a:buNone/>
            </a:pPr>
            <a:r>
              <a:rPr lang="en-US" sz="115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 — repayment behaviour, cash-flow signals, sector shocks — as a continuous latent state rather than a set of static features. Deviation from a healthy path is detectable before it crosses a classification threshold.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594360" y="4760316"/>
            <a:ext cx="6371265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Predictive, not just generative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594360" y="5034636"/>
            <a:ext cx="6371265" cy="39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The model learns the latent trajectory of a borrower or asset's state instead of only pattern-matching historical defaults.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94360" y="5635600"/>
            <a:ext cx="6371265" cy="9144"/>
          </a:xfrm>
          <a:prstGeom prst="rect">
            <a:avLst/>
          </a:prstGeom>
          <a:solidFill>
            <a:srgbClr val="DCD5C6"/>
          </a:solidFill>
          <a:ln/>
        </p:spPr>
      </p:sp>
      <p:sp>
        <p:nvSpPr>
          <p:cNvPr id="11" name="Text 9"/>
          <p:cNvSpPr/>
          <p:nvPr/>
        </p:nvSpPr>
        <p:spPr>
          <a:xfrm>
            <a:off x="594360" y="5873344"/>
            <a:ext cx="6371265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Earlier stress detection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594360" y="6147664"/>
            <a:ext cx="6371265" cy="39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JEPA is sample-efficient, so it can flag deviation from a healthy trajectory weeks before a conventional scorecard would reclassify the account.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94360" y="6748628"/>
            <a:ext cx="6371265" cy="9144"/>
          </a:xfrm>
          <a:prstGeom prst="rect">
            <a:avLst/>
          </a:prstGeom>
          <a:solidFill>
            <a:srgbClr val="DCD5C6"/>
          </a:solidFill>
          <a:ln/>
        </p:spPr>
      </p:sp>
      <p:sp>
        <p:nvSpPr>
          <p:cNvPr id="14" name="Text 12"/>
          <p:cNvSpPr/>
          <p:nvPr/>
        </p:nvSpPr>
        <p:spPr>
          <a:xfrm>
            <a:off x="594360" y="6986372"/>
            <a:ext cx="6371265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Deployable as bank-side IP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594360" y="7260692"/>
            <a:ext cx="6371265" cy="39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Delivered as licensable IP to Indian banks and NBFCs — not a SaaS dependency, not a brokered third-party model.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94360" y="8007960"/>
            <a:ext cx="6371265" cy="1990344"/>
          </a:xfrm>
          <a:prstGeom prst="rect">
            <a:avLst/>
          </a:prstGeom>
          <a:solidFill>
            <a:srgbClr val="17150F"/>
          </a:solidFill>
          <a:ln/>
        </p:spPr>
      </p:sp>
      <p:sp>
        <p:nvSpPr>
          <p:cNvPr id="17" name="Shape 15"/>
          <p:cNvSpPr/>
          <p:nvPr/>
        </p:nvSpPr>
        <p:spPr>
          <a:xfrm>
            <a:off x="594360" y="8007960"/>
            <a:ext cx="6371265" cy="27432"/>
          </a:xfrm>
          <a:prstGeom prst="rect">
            <a:avLst/>
          </a:prstGeom>
          <a:solidFill>
            <a:srgbClr val="CC785C"/>
          </a:solidFill>
          <a:ln/>
        </p:spPr>
      </p:sp>
      <p:sp>
        <p:nvSpPr>
          <p:cNvPr id="18" name="Text 16"/>
          <p:cNvSpPr/>
          <p:nvPr/>
        </p:nvSpPr>
        <p:spPr>
          <a:xfrm>
            <a:off x="923544" y="8373720"/>
            <a:ext cx="5712897" cy="4663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3400" b="1" dirty="0">
                <a:solidFill>
                  <a:srgbClr val="CC785C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10 basis points</a:t>
            </a:r>
            <a:endParaRPr lang="en-US" sz="3400" dirty="0"/>
          </a:p>
        </p:txBody>
      </p:sp>
      <p:sp>
        <p:nvSpPr>
          <p:cNvPr id="19" name="Text 17"/>
          <p:cNvSpPr/>
          <p:nvPr/>
        </p:nvSpPr>
        <p:spPr>
          <a:xfrm>
            <a:off x="923544" y="9004656"/>
            <a:ext cx="5712897" cy="2179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300" dirty="0">
                <a:solidFill>
                  <a:srgbClr val="EFEAD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Target reduction in Gross NPA ratio for a mid-sized lending book.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923544" y="9350604"/>
            <a:ext cx="5712897" cy="3185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950" i="1" dirty="0">
                <a:solidFill>
                  <a:srgbClr val="C9C0B2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Illustrative target application for the JEPA track's Year-1 industry-contract layer — not yet a shipped result.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594360" y="10234788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IIDA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280160" y="10248504"/>
            <a:ext cx="914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 / 03</a:t>
            </a:r>
            <a:endParaRPr lang="en-US" sz="700" dirty="0"/>
          </a:p>
        </p:txBody>
      </p:sp>
      <p:sp>
        <p:nvSpPr>
          <p:cNvPr id="23" name="Text 21"/>
          <p:cNvSpPr/>
          <p:nvPr/>
        </p:nvSpPr>
        <p:spPr>
          <a:xfrm>
            <a:off x="2514600" y="10248504"/>
            <a:ext cx="4451025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660" spc="10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Focused Research Organization · India</a:t>
            </a:r>
            <a:endParaRPr lang="en-US" sz="66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58368"/>
            <a:ext cx="68580" cy="68580"/>
          </a:xfrm>
          <a:prstGeom prst="rect">
            <a:avLst/>
          </a:prstGeom>
          <a:solidFill>
            <a:srgbClr val="CC785C"/>
          </a:solidFill>
          <a:ln/>
        </p:spPr>
      </p:sp>
      <p:sp>
        <p:nvSpPr>
          <p:cNvPr id="3" name="Text 1"/>
          <p:cNvSpPr/>
          <p:nvPr/>
        </p:nvSpPr>
        <p:spPr>
          <a:xfrm>
            <a:off x="758952" y="640080"/>
            <a:ext cx="6206673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WHO WE ARE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94360" y="1042416"/>
            <a:ext cx="6371265" cy="8879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80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A research lab that owns what it builds.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94360" y="2204720"/>
            <a:ext cx="1165941" cy="21946"/>
          </a:xfrm>
          <a:prstGeom prst="rect">
            <a:avLst/>
          </a:prstGeom>
          <a:solidFill>
            <a:srgbClr val="C7BDA9"/>
          </a:solidFill>
          <a:ln/>
        </p:spPr>
      </p:sp>
      <p:sp>
        <p:nvSpPr>
          <p:cNvPr id="6" name="Shape 4"/>
          <p:cNvSpPr/>
          <p:nvPr/>
        </p:nvSpPr>
        <p:spPr>
          <a:xfrm>
            <a:off x="2301859" y="2204720"/>
            <a:ext cx="4663766" cy="21946"/>
          </a:xfrm>
          <a:prstGeom prst="rect">
            <a:avLst/>
          </a:prstGeom>
          <a:solidFill>
            <a:srgbClr val="C7BDA9"/>
          </a:solidFill>
          <a:ln/>
        </p:spPr>
      </p:sp>
      <p:sp>
        <p:nvSpPr>
          <p:cNvPr id="7" name="Text 5"/>
          <p:cNvSpPr/>
          <p:nvPr/>
        </p:nvSpPr>
        <p:spPr>
          <a:xfrm>
            <a:off x="594360" y="2555850"/>
            <a:ext cx="6371265" cy="1057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4000"/>
              </a:lnSpc>
              <a:buNone/>
            </a:pPr>
            <a:r>
              <a:rPr lang="en-US" sz="115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IIDA is a non-profit research lab working on applied AI problems that are commercially real in three to five years — too long for a startup, too applied for a university. A Focused Research Organization takes on bottlenecks that are too engineering-heavy for academia and not immediately profitable enough for venture capital.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94360" y="4015334"/>
            <a:ext cx="3002752" cy="16459"/>
          </a:xfrm>
          <a:prstGeom prst="rect">
            <a:avLst/>
          </a:prstGeom>
          <a:solidFill>
            <a:srgbClr val="1A1815"/>
          </a:solidFill>
          <a:ln/>
        </p:spPr>
      </p:sp>
      <p:sp>
        <p:nvSpPr>
          <p:cNvPr id="9" name="Text 7"/>
          <p:cNvSpPr/>
          <p:nvPr/>
        </p:nvSpPr>
        <p:spPr>
          <a:xfrm>
            <a:off x="594360" y="4097630"/>
            <a:ext cx="3002752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Time-bound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594360" y="4344518"/>
            <a:ext cx="3002752" cy="37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6000"/>
              </a:lnSpc>
              <a:buNone/>
            </a:pPr>
            <a:r>
              <a:rPr lang="en-US" sz="105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3-year horizons with pre-committed exit conditions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3962872" y="4015334"/>
            <a:ext cx="3002752" cy="16459"/>
          </a:xfrm>
          <a:prstGeom prst="rect">
            <a:avLst/>
          </a:prstGeom>
          <a:solidFill>
            <a:srgbClr val="1A1815"/>
          </a:solidFill>
          <a:ln/>
        </p:spPr>
      </p:sp>
      <p:sp>
        <p:nvSpPr>
          <p:cNvPr id="12" name="Text 10"/>
          <p:cNvSpPr/>
          <p:nvPr/>
        </p:nvSpPr>
        <p:spPr>
          <a:xfrm>
            <a:off x="3962872" y="4097630"/>
            <a:ext cx="3002752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Owns assets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3962872" y="4344518"/>
            <a:ext cx="3002752" cy="20459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6000"/>
              </a:lnSpc>
              <a:buNone/>
            </a:pPr>
            <a:r>
              <a:rPr lang="en-US" sz="105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IP and equipment sit with IIDA, not brokered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94360" y="5068037"/>
            <a:ext cx="3002752" cy="16459"/>
          </a:xfrm>
          <a:prstGeom prst="rect">
            <a:avLst/>
          </a:prstGeom>
          <a:solidFill>
            <a:srgbClr val="1A1815"/>
          </a:solidFill>
          <a:ln/>
        </p:spPr>
      </p:sp>
      <p:sp>
        <p:nvSpPr>
          <p:cNvPr id="15" name="Text 13"/>
          <p:cNvSpPr/>
          <p:nvPr/>
        </p:nvSpPr>
        <p:spPr>
          <a:xfrm>
            <a:off x="594360" y="5150333"/>
            <a:ext cx="3002752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Self-sustaining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594360" y="5397221"/>
            <a:ext cx="3002752" cy="37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6000"/>
              </a:lnSpc>
              <a:buNone/>
            </a:pPr>
            <a:r>
              <a:rPr lang="en-US" sz="105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Target of ≥30% revenue from industry by Year 2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3962872" y="5068037"/>
            <a:ext cx="3002752" cy="16459"/>
          </a:xfrm>
          <a:prstGeom prst="rect">
            <a:avLst/>
          </a:prstGeom>
          <a:solidFill>
            <a:srgbClr val="1A1815"/>
          </a:solidFill>
          <a:ln/>
        </p:spPr>
      </p:sp>
      <p:sp>
        <p:nvSpPr>
          <p:cNvPr id="18" name="Text 16"/>
          <p:cNvSpPr/>
          <p:nvPr/>
        </p:nvSpPr>
        <p:spPr>
          <a:xfrm>
            <a:off x="3962872" y="5150333"/>
            <a:ext cx="3002752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Kill criteria, day one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3962872" y="5397221"/>
            <a:ext cx="3002752" cy="54063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6000"/>
              </a:lnSpc>
              <a:buNone/>
            </a:pPr>
            <a:r>
              <a:rPr lang="en-US" sz="105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If replication doesn't reach published baselines within two quarters, the track narrows or closes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594360" y="6577940"/>
            <a:ext cx="6371265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16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What a BFSI partner gets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594360" y="6925412"/>
            <a:ext cx="40233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85B4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01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1014984" y="6925412"/>
            <a:ext cx="2563840" cy="8774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04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A named research pod (6–10 contributors) working the early-warning credit-risk question against your portfolio characteristics</a:t>
            </a:r>
            <a:endParaRPr lang="en-US" sz="1040" dirty="0"/>
          </a:p>
        </p:txBody>
      </p:sp>
      <p:sp>
        <p:nvSpPr>
          <p:cNvPr id="23" name="Text 21"/>
          <p:cNvSpPr/>
          <p:nvPr/>
        </p:nvSpPr>
        <p:spPr>
          <a:xfrm>
            <a:off x="3981160" y="6925412"/>
            <a:ext cx="40233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85B4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02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401784" y="6925412"/>
            <a:ext cx="2563840" cy="8774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04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Licensable IP that sits inside your institution rather than a vendor's</a:t>
            </a:r>
            <a:endParaRPr lang="en-US" sz="1040" dirty="0"/>
          </a:p>
        </p:txBody>
      </p:sp>
      <p:sp>
        <p:nvSpPr>
          <p:cNvPr id="25" name="Text 23"/>
          <p:cNvSpPr/>
          <p:nvPr/>
        </p:nvSpPr>
        <p:spPr>
          <a:xfrm>
            <a:off x="594360" y="7930845"/>
            <a:ext cx="40233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85B4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03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1014984" y="7930845"/>
            <a:ext cx="2563840" cy="8774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04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Open architecture and position papers from the underlying track — you can audit the method, not just the output</a:t>
            </a:r>
            <a:endParaRPr lang="en-US" sz="1040" dirty="0"/>
          </a:p>
        </p:txBody>
      </p:sp>
      <p:sp>
        <p:nvSpPr>
          <p:cNvPr id="27" name="Text 25"/>
          <p:cNvSpPr/>
          <p:nvPr/>
        </p:nvSpPr>
        <p:spPr>
          <a:xfrm>
            <a:off x="3981160" y="7930845"/>
            <a:ext cx="40233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85B4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04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4401784" y="7930845"/>
            <a:ext cx="2563840" cy="8774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04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A published kill criterion, so a failing engagement is closed rather than extended</a:t>
            </a:r>
            <a:endParaRPr lang="en-US" sz="1040" dirty="0"/>
          </a:p>
        </p:txBody>
      </p:sp>
      <p:sp>
        <p:nvSpPr>
          <p:cNvPr id="29" name="Text 27"/>
          <p:cNvSpPr/>
          <p:nvPr/>
        </p:nvSpPr>
        <p:spPr>
          <a:xfrm>
            <a:off x="594360" y="9356903"/>
            <a:ext cx="6371265" cy="48945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spc="160" kern="0" dirty="0">
                <a:solidFill>
                  <a:srgbClr val="A85B41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ASK   </a:t>
            </a:r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A design partner from a lender with a ₹20,000cr+ loan book, and a research lead for the track. The lead position is currently open.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594360" y="10234788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IIDA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280160" y="10248504"/>
            <a:ext cx="914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 / 03</a:t>
            </a:r>
            <a:endParaRPr lang="en-US" sz="700" dirty="0"/>
          </a:p>
        </p:txBody>
      </p:sp>
      <p:sp>
        <p:nvSpPr>
          <p:cNvPr id="32" name="Text 30"/>
          <p:cNvSpPr/>
          <p:nvPr/>
        </p:nvSpPr>
        <p:spPr>
          <a:xfrm>
            <a:off x="2514600" y="10248504"/>
            <a:ext cx="4451025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660" spc="10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Who we are</a:t>
            </a:r>
            <a:endParaRPr lang="en-US" sz="6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58368"/>
            <a:ext cx="68580" cy="68580"/>
          </a:xfrm>
          <a:prstGeom prst="rect">
            <a:avLst/>
          </a:prstGeom>
          <a:solidFill>
            <a:srgbClr val="CC785C"/>
          </a:solidFill>
          <a:ln/>
        </p:spPr>
      </p:sp>
      <p:sp>
        <p:nvSpPr>
          <p:cNvPr id="3" name="Text 1"/>
          <p:cNvSpPr/>
          <p:nvPr/>
        </p:nvSpPr>
        <p:spPr>
          <a:xfrm>
            <a:off x="758952" y="640080"/>
            <a:ext cx="6206673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NEXT STEPS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94360" y="1042416"/>
            <a:ext cx="6371265" cy="4897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80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What happens after you say yes.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94360" y="1897888"/>
            <a:ext cx="1165941" cy="21946"/>
          </a:xfrm>
          <a:prstGeom prst="rect">
            <a:avLst/>
          </a:prstGeom>
          <a:solidFill>
            <a:srgbClr val="C7BDA9"/>
          </a:solidFill>
          <a:ln/>
        </p:spPr>
      </p:sp>
      <p:sp>
        <p:nvSpPr>
          <p:cNvPr id="6" name="Shape 4"/>
          <p:cNvSpPr/>
          <p:nvPr/>
        </p:nvSpPr>
        <p:spPr>
          <a:xfrm>
            <a:off x="2301859" y="1897888"/>
            <a:ext cx="4663766" cy="21946"/>
          </a:xfrm>
          <a:prstGeom prst="rect">
            <a:avLst/>
          </a:prstGeom>
          <a:solidFill>
            <a:srgbClr val="C7BDA9"/>
          </a:solidFill>
          <a:ln/>
        </p:spPr>
      </p:sp>
      <p:sp>
        <p:nvSpPr>
          <p:cNvPr id="7" name="Text 5"/>
          <p:cNvSpPr/>
          <p:nvPr/>
        </p:nvSpPr>
        <p:spPr>
          <a:xfrm>
            <a:off x="594360" y="2340458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A85B4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01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1508760" y="2377034"/>
            <a:ext cx="5456865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spc="14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WEEKS 1–4 · CONTACT &amp; SCOPE</a:t>
            </a:r>
            <a:endParaRPr lang="en-US" sz="820" dirty="0"/>
          </a:p>
        </p:txBody>
      </p:sp>
      <p:sp>
        <p:nvSpPr>
          <p:cNvPr id="9" name="Text 7"/>
          <p:cNvSpPr/>
          <p:nvPr/>
        </p:nvSpPr>
        <p:spPr>
          <a:xfrm>
            <a:off x="1508760" y="2633066"/>
            <a:ext cx="5456865" cy="5913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12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An NDA and an exploratory conversation. The pod maps the early-warning credit-risk track against your portfolio characteristics and names the problem statement.</a:t>
            </a:r>
            <a:endParaRPr lang="en-US" sz="1120" dirty="0"/>
          </a:p>
        </p:txBody>
      </p:sp>
      <p:sp>
        <p:nvSpPr>
          <p:cNvPr id="10" name="Text 8"/>
          <p:cNvSpPr/>
          <p:nvPr/>
        </p:nvSpPr>
        <p:spPr>
          <a:xfrm>
            <a:off x="594360" y="3535274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A85B4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02</a:t>
            </a:r>
            <a:endParaRPr lang="en-US" sz="2700" dirty="0"/>
          </a:p>
        </p:txBody>
      </p:sp>
      <p:sp>
        <p:nvSpPr>
          <p:cNvPr id="11" name="Text 9"/>
          <p:cNvSpPr/>
          <p:nvPr/>
        </p:nvSpPr>
        <p:spPr>
          <a:xfrm>
            <a:off x="1508760" y="3571850"/>
            <a:ext cx="5456865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spc="14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MONTHS 2–5 · PILOT AGAINST THE KILL CRITERION</a:t>
            </a:r>
            <a:endParaRPr lang="en-US" sz="820" dirty="0"/>
          </a:p>
        </p:txBody>
      </p:sp>
      <p:sp>
        <p:nvSpPr>
          <p:cNvPr id="12" name="Text 10"/>
          <p:cNvSpPr/>
          <p:nvPr/>
        </p:nvSpPr>
        <p:spPr>
          <a:xfrm>
            <a:off x="1508760" y="3827882"/>
            <a:ext cx="5456865" cy="5913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12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The named pod (6–10 contributors) runs the pilot against the criterion agreed at the start — reaching published replication baselines within two quarters.</a:t>
            </a:r>
            <a:endParaRPr lang="en-US" sz="1120" dirty="0"/>
          </a:p>
        </p:txBody>
      </p:sp>
      <p:sp>
        <p:nvSpPr>
          <p:cNvPr id="13" name="Text 11"/>
          <p:cNvSpPr/>
          <p:nvPr/>
        </p:nvSpPr>
        <p:spPr>
          <a:xfrm>
            <a:off x="594360" y="4730090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A85B4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03</a:t>
            </a:r>
            <a:endParaRPr lang="en-US" sz="2700" dirty="0"/>
          </a:p>
        </p:txBody>
      </p:sp>
      <p:sp>
        <p:nvSpPr>
          <p:cNvPr id="14" name="Text 12"/>
          <p:cNvSpPr/>
          <p:nvPr/>
        </p:nvSpPr>
        <p:spPr>
          <a:xfrm>
            <a:off x="1508760" y="4766666"/>
            <a:ext cx="5456865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spc="14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MONTH 6 · FORMALISE OR CLOSE</a:t>
            </a:r>
            <a:endParaRPr lang="en-US" sz="820" dirty="0"/>
          </a:p>
        </p:txBody>
      </p:sp>
      <p:sp>
        <p:nvSpPr>
          <p:cNvPr id="15" name="Text 13"/>
          <p:cNvSpPr/>
          <p:nvPr/>
        </p:nvSpPr>
        <p:spPr>
          <a:xfrm>
            <a:off x="1508760" y="5022698"/>
            <a:ext cx="5456865" cy="406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12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The engagement becomes a licensing and collaboration agreement, or — if the criterion isn't met — it closes on schedule rather than being extended.</a:t>
            </a:r>
            <a:endParaRPr lang="en-US" sz="1120" dirty="0"/>
          </a:p>
        </p:txBody>
      </p:sp>
      <p:sp>
        <p:nvSpPr>
          <p:cNvPr id="16" name="Shape 14"/>
          <p:cNvSpPr/>
          <p:nvPr/>
        </p:nvSpPr>
        <p:spPr>
          <a:xfrm>
            <a:off x="594360" y="5886298"/>
            <a:ext cx="6371265" cy="1853184"/>
          </a:xfrm>
          <a:prstGeom prst="rect">
            <a:avLst/>
          </a:prstGeom>
          <a:solidFill>
            <a:srgbClr val="EFEADF"/>
          </a:solidFill>
          <a:ln/>
        </p:spPr>
      </p:sp>
      <p:sp>
        <p:nvSpPr>
          <p:cNvPr id="17" name="Shape 15"/>
          <p:cNvSpPr/>
          <p:nvPr/>
        </p:nvSpPr>
        <p:spPr>
          <a:xfrm>
            <a:off x="594360" y="5886298"/>
            <a:ext cx="32004" cy="1853184"/>
          </a:xfrm>
          <a:prstGeom prst="rect">
            <a:avLst/>
          </a:prstGeom>
          <a:solidFill>
            <a:srgbClr val="CC785C"/>
          </a:solidFill>
          <a:ln/>
        </p:spPr>
      </p:sp>
      <p:sp>
        <p:nvSpPr>
          <p:cNvPr id="18" name="Text 16"/>
          <p:cNvSpPr/>
          <p:nvPr/>
        </p:nvSpPr>
        <p:spPr>
          <a:xfrm>
            <a:off x="886968" y="6142330"/>
            <a:ext cx="5822625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spc="140" kern="0" dirty="0">
                <a:solidFill>
                  <a:srgbClr val="A85B41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INTELLECTUAL PROPERTY — THE QUESTION YOU WILL ASK FIRST</a:t>
            </a:r>
            <a:endParaRPr lang="en-US" sz="820" dirty="0"/>
          </a:p>
        </p:txBody>
      </p:sp>
      <p:sp>
        <p:nvSpPr>
          <p:cNvPr id="19" name="Text 17"/>
          <p:cNvSpPr/>
          <p:nvPr/>
        </p:nvSpPr>
        <p:spPr>
          <a:xfrm>
            <a:off x="886968" y="6416650"/>
            <a:ext cx="5822625" cy="975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2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Ownership follows the funding source, and is fixed in writing at project start rather than argued about at the end. An Intellectual Property Council — drawn from research, legal, industry and finance, plus a nominee of the governing board — approves filings and determines ownership. Funders hold no editorial control over research output.</a:t>
            </a:r>
            <a:endParaRPr lang="en-US" sz="1120" dirty="0"/>
          </a:p>
        </p:txBody>
      </p:sp>
      <p:sp>
        <p:nvSpPr>
          <p:cNvPr id="20" name="Text 18"/>
          <p:cNvSpPr/>
          <p:nvPr/>
        </p:nvSpPr>
        <p:spPr>
          <a:xfrm>
            <a:off x="594360" y="10070196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IIDA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1280160" y="10083912"/>
            <a:ext cx="914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 / 03</a:t>
            </a:r>
            <a:endParaRPr lang="en-US" sz="700" dirty="0"/>
          </a:p>
        </p:txBody>
      </p:sp>
      <p:sp>
        <p:nvSpPr>
          <p:cNvPr id="22" name="Text 20"/>
          <p:cNvSpPr/>
          <p:nvPr/>
        </p:nvSpPr>
        <p:spPr>
          <a:xfrm>
            <a:off x="594360" y="10307940"/>
            <a:ext cx="6371265" cy="1508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720" dirty="0">
                <a:solidFill>
                  <a:srgbClr val="7C7466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A non-profit Section 8 Company. Incubated by ABAIA — the All Bharat Artificial Intelligence Association · iidalabs.org · info@iidalabs.org</a:t>
            </a:r>
            <a:endParaRPr lang="en-US" sz="72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Innovators and Industry Deeptech AI Alliance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IIDA — BFSI / Fintech partner deck</dc:title>
  <dc:subject>PptxGenJS Presentation</dc:subject>
  <dc:creator>IIDA</dc:creator>
  <cp:lastModifiedBy>IIDA</cp:lastModifiedBy>
  <cp:revision>1</cp:revision>
  <dcterms:created xsi:type="dcterms:W3CDTF">2026-09-01T18:44:02Z</dcterms:created>
  <dcterms:modified xsi:type="dcterms:W3CDTF">2026-09-01T18:44:02Z</dcterms:modified>
</cp:coreProperties>
</file>