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</p:sldIdLst>
  <p:notesMasterIdLst>
    <p:notesMasterId r:id="rId5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notesMaster" Target="notesMasters/notesMaster1.xml"/><Relationship Id="rId6" Type="http://schemas.openxmlformats.org/officeDocument/2006/relationships/presProps" Target="presProps.xml"/><Relationship Id="rId7" Type="http://schemas.openxmlformats.org/officeDocument/2006/relationships/viewProps" Target="viewProps.xml"/><Relationship Id="rId8" Type="http://schemas.openxmlformats.org/officeDocument/2006/relationships/theme" Target="theme/theme1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5F2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457200"/>
            <a:ext cx="64008" cy="64008"/>
          </a:xfrm>
          <a:prstGeom prst="rect">
            <a:avLst/>
          </a:prstGeom>
          <a:solidFill>
            <a:srgbClr val="CC785C"/>
          </a:solidFill>
          <a:ln/>
        </p:spPr>
      </p:sp>
      <p:sp>
        <p:nvSpPr>
          <p:cNvPr id="3" name="Text 1"/>
          <p:cNvSpPr/>
          <p:nvPr/>
        </p:nvSpPr>
        <p:spPr>
          <a:xfrm>
            <a:off x="713232" y="384048"/>
            <a:ext cx="64008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spc="200" kern="0" dirty="0">
                <a:solidFill>
                  <a:srgbClr val="7C7466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FOCUSED RESEARCH ORGANIZATION · INDIA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566928" y="731520"/>
            <a:ext cx="8010144" cy="7498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2100" b="1" dirty="0">
                <a:solidFill>
                  <a:srgbClr val="1A1815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Signature matching is a report
</a:t>
            </a:r>
            <a:pPr indent="0" marL="0">
              <a:lnSpc>
                <a:spcPct val="108000"/>
              </a:lnSpc>
              <a:buNone/>
            </a:pPr>
            <a:r>
              <a:rPr lang="en-US" sz="1800" i="1" dirty="0">
                <a:solidFill>
                  <a:srgbClr val="A85B41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on an attack that already happened.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66928" y="1517904"/>
            <a:ext cx="1465856" cy="20117"/>
          </a:xfrm>
          <a:prstGeom prst="rect">
            <a:avLst/>
          </a:prstGeom>
          <a:solidFill>
            <a:srgbClr val="C7BDA9"/>
          </a:solidFill>
          <a:ln/>
        </p:spPr>
      </p:sp>
      <p:sp>
        <p:nvSpPr>
          <p:cNvPr id="6" name="Shape 4"/>
          <p:cNvSpPr/>
          <p:nvPr/>
        </p:nvSpPr>
        <p:spPr>
          <a:xfrm>
            <a:off x="2713647" y="1517904"/>
            <a:ext cx="5863425" cy="20117"/>
          </a:xfrm>
          <a:prstGeom prst="rect">
            <a:avLst/>
          </a:prstGeom>
          <a:solidFill>
            <a:srgbClr val="C7BDA9"/>
          </a:solidFill>
          <a:ln/>
        </p:spPr>
      </p:sp>
      <p:sp>
        <p:nvSpPr>
          <p:cNvPr id="7" name="Text 5"/>
          <p:cNvSpPr/>
          <p:nvPr/>
        </p:nvSpPr>
        <p:spPr>
          <a:xfrm>
            <a:off x="566928" y="1691640"/>
            <a:ext cx="8010144" cy="96012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8000"/>
              </a:lnSpc>
              <a:buNone/>
            </a:pPr>
            <a:r>
              <a:rPr lang="en-US" sz="960" dirty="0">
                <a:solidFill>
                  <a:srgbClr val="3B372F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Multi-stage attacks orchestrated by AI don't present a signature until late. Each stage looks individually unremarkable; the pattern only resolves once the payload executes. Detection built on matching known indicators is structurally behind.
</a:t>
            </a:r>
            <a:pPr indent="0" marL="0">
              <a:lnSpc>
                <a:spcPct val="128000"/>
              </a:lnSpc>
              <a:buNone/>
            </a:pPr>
            <a:r>
              <a:rPr lang="en-US" sz="960" dirty="0">
                <a:solidFill>
                  <a:srgbClr val="3B372F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A world model learns the embedding-space trajectory of normal network and endpoint behaviour — the same self-supervised approach behind the track's embodied-agent research. An attack surfaces as divergence from a predicted trajectory, not as a match against a library.</a:t>
            </a:r>
            <a:endParaRPr lang="en-US" sz="960" dirty="0"/>
          </a:p>
        </p:txBody>
      </p:sp>
      <p:sp>
        <p:nvSpPr>
          <p:cNvPr id="8" name="Text 6"/>
          <p:cNvSpPr/>
          <p:nvPr/>
        </p:nvSpPr>
        <p:spPr>
          <a:xfrm>
            <a:off x="566928" y="2724912"/>
            <a:ext cx="2331720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950" b="1" dirty="0">
                <a:solidFill>
                  <a:srgbClr val="1A1815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Model system state, not just signatures</a:t>
            </a:r>
            <a:endParaRPr lang="en-US" sz="950" dirty="0"/>
          </a:p>
        </p:txBody>
      </p:sp>
      <p:sp>
        <p:nvSpPr>
          <p:cNvPr id="9" name="Text 7"/>
          <p:cNvSpPr/>
          <p:nvPr/>
        </p:nvSpPr>
        <p:spPr>
          <a:xfrm>
            <a:off x="3063240" y="2724912"/>
            <a:ext cx="5513832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6000"/>
              </a:lnSpc>
              <a:buNone/>
            </a:pPr>
            <a:r>
              <a:rPr lang="en-US" sz="890" dirty="0">
                <a:solidFill>
                  <a:srgbClr val="3B372F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The model learns what normal looks like as a continuous trajectory across network and endpoint behaviour.</a:t>
            </a:r>
            <a:endParaRPr lang="en-US" sz="890" dirty="0"/>
          </a:p>
        </p:txBody>
      </p:sp>
      <p:sp>
        <p:nvSpPr>
          <p:cNvPr id="10" name="Shape 8"/>
          <p:cNvSpPr/>
          <p:nvPr/>
        </p:nvSpPr>
        <p:spPr>
          <a:xfrm>
            <a:off x="566928" y="3026664"/>
            <a:ext cx="8010144" cy="6401"/>
          </a:xfrm>
          <a:prstGeom prst="rect">
            <a:avLst/>
          </a:prstGeom>
          <a:solidFill>
            <a:srgbClr val="DCD5C6"/>
          </a:solidFill>
          <a:ln/>
        </p:spPr>
      </p:sp>
      <p:sp>
        <p:nvSpPr>
          <p:cNvPr id="11" name="Text 9"/>
          <p:cNvSpPr/>
          <p:nvPr/>
        </p:nvSpPr>
        <p:spPr>
          <a:xfrm>
            <a:off x="566928" y="3035808"/>
            <a:ext cx="2331720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950" b="1" dirty="0">
                <a:solidFill>
                  <a:srgbClr val="1A1815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Flag deviation pre-exploit</a:t>
            </a:r>
            <a:endParaRPr lang="en-US" sz="950" dirty="0"/>
          </a:p>
        </p:txBody>
      </p:sp>
      <p:sp>
        <p:nvSpPr>
          <p:cNvPr id="12" name="Text 10"/>
          <p:cNvSpPr/>
          <p:nvPr/>
        </p:nvSpPr>
        <p:spPr>
          <a:xfrm>
            <a:off x="3063240" y="3035808"/>
            <a:ext cx="5513832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6000"/>
              </a:lnSpc>
              <a:buNone/>
            </a:pPr>
            <a:r>
              <a:rPr lang="en-US" sz="890" dirty="0">
                <a:solidFill>
                  <a:srgbClr val="3B372F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Attacks are detected as predicted-trajectory divergence, often before payload execution rather than after a signature match.</a:t>
            </a:r>
            <a:endParaRPr lang="en-US" sz="890" dirty="0"/>
          </a:p>
        </p:txBody>
      </p:sp>
      <p:sp>
        <p:nvSpPr>
          <p:cNvPr id="13" name="Shape 11"/>
          <p:cNvSpPr/>
          <p:nvPr/>
        </p:nvSpPr>
        <p:spPr>
          <a:xfrm>
            <a:off x="566928" y="3337560"/>
            <a:ext cx="8010144" cy="6401"/>
          </a:xfrm>
          <a:prstGeom prst="rect">
            <a:avLst/>
          </a:prstGeom>
          <a:solidFill>
            <a:srgbClr val="DCD5C6"/>
          </a:solidFill>
          <a:ln/>
        </p:spPr>
      </p:sp>
      <p:sp>
        <p:nvSpPr>
          <p:cNvPr id="14" name="Text 12"/>
          <p:cNvSpPr/>
          <p:nvPr/>
        </p:nvSpPr>
        <p:spPr>
          <a:xfrm>
            <a:off x="566928" y="3346704"/>
            <a:ext cx="2331720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0000"/>
              </a:lnSpc>
              <a:buNone/>
            </a:pPr>
            <a:r>
              <a:rPr lang="en-US" sz="950" b="1" dirty="0">
                <a:solidFill>
                  <a:srgbClr val="1A1815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Licensable IP for two buyer groups</a:t>
            </a:r>
            <a:endParaRPr lang="en-US" sz="950" dirty="0"/>
          </a:p>
        </p:txBody>
      </p:sp>
      <p:sp>
        <p:nvSpPr>
          <p:cNvPr id="15" name="Text 13"/>
          <p:cNvSpPr/>
          <p:nvPr/>
        </p:nvSpPr>
        <p:spPr>
          <a:xfrm>
            <a:off x="3063240" y="3346704"/>
            <a:ext cx="5513832" cy="310896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6000"/>
              </a:lnSpc>
              <a:buNone/>
            </a:pPr>
            <a:r>
              <a:rPr lang="en-US" sz="890" dirty="0">
                <a:solidFill>
                  <a:srgbClr val="3B372F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Positioned as defence IP for cybersecurity vendors to embed, and for banks to deploy directly over critical infrastructure.</a:t>
            </a:r>
            <a:endParaRPr lang="en-US" sz="890" dirty="0"/>
          </a:p>
        </p:txBody>
      </p:sp>
      <p:sp>
        <p:nvSpPr>
          <p:cNvPr id="16" name="Shape 14"/>
          <p:cNvSpPr/>
          <p:nvPr/>
        </p:nvSpPr>
        <p:spPr>
          <a:xfrm>
            <a:off x="566928" y="3712464"/>
            <a:ext cx="8010144" cy="749808"/>
          </a:xfrm>
          <a:prstGeom prst="rect">
            <a:avLst/>
          </a:prstGeom>
          <a:solidFill>
            <a:srgbClr val="17150F"/>
          </a:solidFill>
          <a:ln/>
        </p:spPr>
      </p:sp>
      <p:sp>
        <p:nvSpPr>
          <p:cNvPr id="17" name="Shape 15"/>
          <p:cNvSpPr/>
          <p:nvPr/>
        </p:nvSpPr>
        <p:spPr>
          <a:xfrm>
            <a:off x="566928" y="3712464"/>
            <a:ext cx="8010144" cy="25603"/>
          </a:xfrm>
          <a:prstGeom prst="rect">
            <a:avLst/>
          </a:prstGeom>
          <a:solidFill>
            <a:srgbClr val="CC785C"/>
          </a:solidFill>
          <a:ln/>
        </p:spPr>
      </p:sp>
      <p:sp>
        <p:nvSpPr>
          <p:cNvPr id="18" name="Text 16"/>
          <p:cNvSpPr/>
          <p:nvPr/>
        </p:nvSpPr>
        <p:spPr>
          <a:xfrm>
            <a:off x="859536" y="3785616"/>
            <a:ext cx="3392058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00000"/>
              </a:lnSpc>
              <a:buNone/>
            </a:pPr>
            <a:r>
              <a:rPr lang="en-US" sz="2100" b="1" dirty="0">
                <a:solidFill>
                  <a:srgbClr val="CC785C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Predict before breach</a:t>
            </a:r>
            <a:endParaRPr lang="en-US" sz="2100" dirty="0"/>
          </a:p>
        </p:txBody>
      </p:sp>
      <p:sp>
        <p:nvSpPr>
          <p:cNvPr id="19" name="Text 17"/>
          <p:cNvSpPr/>
          <p:nvPr/>
        </p:nvSpPr>
        <p:spPr>
          <a:xfrm>
            <a:off x="4251594" y="3785616"/>
            <a:ext cx="4005072" cy="60350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ct val="122000"/>
              </a:lnSpc>
              <a:buNone/>
            </a:pPr>
            <a:r>
              <a:rPr lang="en-US" sz="960" dirty="0">
                <a:solidFill>
                  <a:srgbClr val="EFEADF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A shift from reactive signature-matching to trajectory-level anomaly forecasting.
</a:t>
            </a:r>
            <a:pPr indent="0" marL="0">
              <a:lnSpc>
                <a:spcPct val="122000"/>
              </a:lnSpc>
              <a:buNone/>
            </a:pPr>
            <a:r>
              <a:rPr lang="en-US" sz="760" i="1" dirty="0">
                <a:solidFill>
                  <a:srgbClr val="C9C0B2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Illustrative target application for the JEPA track's Year-1 industry-contract layer — not yet a shipped result.</a:t>
            </a:r>
            <a:endParaRPr lang="en-US" sz="960" dirty="0"/>
          </a:p>
        </p:txBody>
      </p:sp>
      <p:sp>
        <p:nvSpPr>
          <p:cNvPr id="20" name="Text 18"/>
          <p:cNvSpPr/>
          <p:nvPr/>
        </p:nvSpPr>
        <p:spPr>
          <a:xfrm>
            <a:off x="566928" y="4722876"/>
            <a:ext cx="5486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1815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IIDA</a:t>
            </a:r>
            <a:endParaRPr lang="en-US" sz="1200" dirty="0"/>
          </a:p>
        </p:txBody>
      </p:sp>
      <p:sp>
        <p:nvSpPr>
          <p:cNvPr id="21" name="Text 19"/>
          <p:cNvSpPr/>
          <p:nvPr/>
        </p:nvSpPr>
        <p:spPr>
          <a:xfrm>
            <a:off x="1389888" y="4741164"/>
            <a:ext cx="7187184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660" spc="110" kern="0" dirty="0">
                <a:solidFill>
                  <a:srgbClr val="7C7466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Focused Research Organization · India</a:t>
            </a:r>
            <a:endParaRPr lang="en-US" sz="66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2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457200"/>
            <a:ext cx="64008" cy="64008"/>
          </a:xfrm>
          <a:prstGeom prst="rect">
            <a:avLst/>
          </a:prstGeom>
          <a:solidFill>
            <a:srgbClr val="CC785C"/>
          </a:solidFill>
          <a:ln/>
        </p:spPr>
      </p:sp>
      <p:sp>
        <p:nvSpPr>
          <p:cNvPr id="3" name="Text 1"/>
          <p:cNvSpPr/>
          <p:nvPr/>
        </p:nvSpPr>
        <p:spPr>
          <a:xfrm>
            <a:off x="713232" y="384048"/>
            <a:ext cx="64008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spc="200" kern="0" dirty="0">
                <a:solidFill>
                  <a:srgbClr val="7C7466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WHO WE ARE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566928" y="731520"/>
            <a:ext cx="801014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2100" b="1" dirty="0">
                <a:solidFill>
                  <a:srgbClr val="1A1815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A research lab that owns what it builds.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66928" y="1225296"/>
            <a:ext cx="1465856" cy="20117"/>
          </a:xfrm>
          <a:prstGeom prst="rect">
            <a:avLst/>
          </a:prstGeom>
          <a:solidFill>
            <a:srgbClr val="C7BDA9"/>
          </a:solidFill>
          <a:ln/>
        </p:spPr>
      </p:sp>
      <p:sp>
        <p:nvSpPr>
          <p:cNvPr id="6" name="Shape 4"/>
          <p:cNvSpPr/>
          <p:nvPr/>
        </p:nvSpPr>
        <p:spPr>
          <a:xfrm>
            <a:off x="2713647" y="1225296"/>
            <a:ext cx="5863425" cy="20117"/>
          </a:xfrm>
          <a:prstGeom prst="rect">
            <a:avLst/>
          </a:prstGeom>
          <a:solidFill>
            <a:srgbClr val="C7BDA9"/>
          </a:solidFill>
          <a:ln/>
        </p:spPr>
      </p:sp>
      <p:sp>
        <p:nvSpPr>
          <p:cNvPr id="7" name="Text 5"/>
          <p:cNvSpPr/>
          <p:nvPr/>
        </p:nvSpPr>
        <p:spPr>
          <a:xfrm>
            <a:off x="566928" y="1371600"/>
            <a:ext cx="8010144" cy="713232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8000"/>
              </a:lnSpc>
              <a:buNone/>
            </a:pPr>
            <a:r>
              <a:rPr lang="en-US" sz="960" dirty="0">
                <a:solidFill>
                  <a:srgbClr val="3B372F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IIDA is a non-profit research lab working on applied AI problems that are commercially real in three to five years — too long for a startup, too applied for a university. A Focused Research Organization takes on bottlenecks that are too engineering-heavy for academia and not immediately profitable enough for venture capital.</a:t>
            </a:r>
            <a:endParaRPr lang="en-US" sz="960" dirty="0"/>
          </a:p>
        </p:txBody>
      </p:sp>
      <p:sp>
        <p:nvSpPr>
          <p:cNvPr id="8" name="Shape 6"/>
          <p:cNvSpPr/>
          <p:nvPr/>
        </p:nvSpPr>
        <p:spPr>
          <a:xfrm>
            <a:off x="566928" y="2139696"/>
            <a:ext cx="1874520" cy="12802"/>
          </a:xfrm>
          <a:prstGeom prst="rect">
            <a:avLst/>
          </a:prstGeom>
          <a:solidFill>
            <a:srgbClr val="1A1815"/>
          </a:solidFill>
          <a:ln/>
        </p:spPr>
      </p:sp>
      <p:sp>
        <p:nvSpPr>
          <p:cNvPr id="9" name="Text 7"/>
          <p:cNvSpPr/>
          <p:nvPr/>
        </p:nvSpPr>
        <p:spPr>
          <a:xfrm>
            <a:off x="566928" y="2194560"/>
            <a:ext cx="1874520" cy="2011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840" b="1" dirty="0">
                <a:solidFill>
                  <a:srgbClr val="1A1815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Time-bound</a:t>
            </a:r>
            <a:endParaRPr lang="en-US" sz="840" dirty="0"/>
          </a:p>
        </p:txBody>
      </p:sp>
      <p:sp>
        <p:nvSpPr>
          <p:cNvPr id="10" name="Text 8"/>
          <p:cNvSpPr/>
          <p:nvPr/>
        </p:nvSpPr>
        <p:spPr>
          <a:xfrm>
            <a:off x="566928" y="2395728"/>
            <a:ext cx="1874520" cy="4206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770" dirty="0">
                <a:solidFill>
                  <a:srgbClr val="3B372F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3-year horizons with pre-committed exit conditions</a:t>
            </a:r>
            <a:endParaRPr lang="en-US" sz="770" dirty="0"/>
          </a:p>
        </p:txBody>
      </p:sp>
      <p:sp>
        <p:nvSpPr>
          <p:cNvPr id="11" name="Shape 9"/>
          <p:cNvSpPr/>
          <p:nvPr/>
        </p:nvSpPr>
        <p:spPr>
          <a:xfrm>
            <a:off x="2569464" y="2139696"/>
            <a:ext cx="1874520" cy="12802"/>
          </a:xfrm>
          <a:prstGeom prst="rect">
            <a:avLst/>
          </a:prstGeom>
          <a:solidFill>
            <a:srgbClr val="1A1815"/>
          </a:solidFill>
          <a:ln/>
        </p:spPr>
      </p:sp>
      <p:sp>
        <p:nvSpPr>
          <p:cNvPr id="12" name="Text 10"/>
          <p:cNvSpPr/>
          <p:nvPr/>
        </p:nvSpPr>
        <p:spPr>
          <a:xfrm>
            <a:off x="2569464" y="2194560"/>
            <a:ext cx="1874520" cy="2011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840" b="1" dirty="0">
                <a:solidFill>
                  <a:srgbClr val="1A1815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Owns assets</a:t>
            </a:r>
            <a:endParaRPr lang="en-US" sz="840" dirty="0"/>
          </a:p>
        </p:txBody>
      </p:sp>
      <p:sp>
        <p:nvSpPr>
          <p:cNvPr id="13" name="Text 11"/>
          <p:cNvSpPr/>
          <p:nvPr/>
        </p:nvSpPr>
        <p:spPr>
          <a:xfrm>
            <a:off x="2569464" y="2395728"/>
            <a:ext cx="1874520" cy="4206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770" dirty="0">
                <a:solidFill>
                  <a:srgbClr val="3B372F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IP and equipment sit with IIDA, not brokered</a:t>
            </a:r>
            <a:endParaRPr lang="en-US" sz="770" dirty="0"/>
          </a:p>
        </p:txBody>
      </p:sp>
      <p:sp>
        <p:nvSpPr>
          <p:cNvPr id="14" name="Shape 12"/>
          <p:cNvSpPr/>
          <p:nvPr/>
        </p:nvSpPr>
        <p:spPr>
          <a:xfrm>
            <a:off x="4572000" y="2139696"/>
            <a:ext cx="1874520" cy="12802"/>
          </a:xfrm>
          <a:prstGeom prst="rect">
            <a:avLst/>
          </a:prstGeom>
          <a:solidFill>
            <a:srgbClr val="1A1815"/>
          </a:solidFill>
          <a:ln/>
        </p:spPr>
      </p:sp>
      <p:sp>
        <p:nvSpPr>
          <p:cNvPr id="15" name="Text 13"/>
          <p:cNvSpPr/>
          <p:nvPr/>
        </p:nvSpPr>
        <p:spPr>
          <a:xfrm>
            <a:off x="4572000" y="2194560"/>
            <a:ext cx="1874520" cy="2011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840" b="1" dirty="0">
                <a:solidFill>
                  <a:srgbClr val="1A1815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Self-sustaining</a:t>
            </a:r>
            <a:endParaRPr lang="en-US" sz="840" dirty="0"/>
          </a:p>
        </p:txBody>
      </p:sp>
      <p:sp>
        <p:nvSpPr>
          <p:cNvPr id="16" name="Text 14"/>
          <p:cNvSpPr/>
          <p:nvPr/>
        </p:nvSpPr>
        <p:spPr>
          <a:xfrm>
            <a:off x="4572000" y="2395728"/>
            <a:ext cx="1874520" cy="4206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770" dirty="0">
                <a:solidFill>
                  <a:srgbClr val="3B372F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Target of ≥30% revenue from industry by Year 2</a:t>
            </a:r>
            <a:endParaRPr lang="en-US" sz="770" dirty="0"/>
          </a:p>
        </p:txBody>
      </p:sp>
      <p:sp>
        <p:nvSpPr>
          <p:cNvPr id="17" name="Shape 15"/>
          <p:cNvSpPr/>
          <p:nvPr/>
        </p:nvSpPr>
        <p:spPr>
          <a:xfrm>
            <a:off x="6574536" y="2139696"/>
            <a:ext cx="1874520" cy="12802"/>
          </a:xfrm>
          <a:prstGeom prst="rect">
            <a:avLst/>
          </a:prstGeom>
          <a:solidFill>
            <a:srgbClr val="1A1815"/>
          </a:solidFill>
          <a:ln/>
        </p:spPr>
      </p:sp>
      <p:sp>
        <p:nvSpPr>
          <p:cNvPr id="18" name="Text 16"/>
          <p:cNvSpPr/>
          <p:nvPr/>
        </p:nvSpPr>
        <p:spPr>
          <a:xfrm>
            <a:off x="6574536" y="2194560"/>
            <a:ext cx="1874520" cy="20116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840" b="1" dirty="0">
                <a:solidFill>
                  <a:srgbClr val="1A1815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Kill criteria, day one</a:t>
            </a:r>
            <a:endParaRPr lang="en-US" sz="840" dirty="0"/>
          </a:p>
        </p:txBody>
      </p:sp>
      <p:sp>
        <p:nvSpPr>
          <p:cNvPr id="19" name="Text 17"/>
          <p:cNvSpPr/>
          <p:nvPr/>
        </p:nvSpPr>
        <p:spPr>
          <a:xfrm>
            <a:off x="6574536" y="2395728"/>
            <a:ext cx="1874520" cy="4206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5000"/>
              </a:lnSpc>
              <a:buNone/>
            </a:pPr>
            <a:r>
              <a:rPr lang="en-US" sz="770" dirty="0">
                <a:solidFill>
                  <a:srgbClr val="3B372F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The track narrows or closes if replication doesn't reach published baselines within two quarters</a:t>
            </a:r>
            <a:endParaRPr lang="en-US" sz="770" dirty="0"/>
          </a:p>
        </p:txBody>
      </p:sp>
      <p:sp>
        <p:nvSpPr>
          <p:cNvPr id="20" name="Text 18"/>
          <p:cNvSpPr/>
          <p:nvPr/>
        </p:nvSpPr>
        <p:spPr>
          <a:xfrm>
            <a:off x="566928" y="2944368"/>
            <a:ext cx="8010144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60" spc="160" kern="0" dirty="0">
                <a:solidFill>
                  <a:srgbClr val="7C7466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What a security partner gets</a:t>
            </a:r>
            <a:endParaRPr lang="en-US" sz="760" dirty="0"/>
          </a:p>
        </p:txBody>
      </p:sp>
      <p:sp>
        <p:nvSpPr>
          <p:cNvPr id="21" name="Text 19"/>
          <p:cNvSpPr/>
          <p:nvPr/>
        </p:nvSpPr>
        <p:spPr>
          <a:xfrm>
            <a:off x="566928" y="32004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A85B41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01</a:t>
            </a:r>
            <a:endParaRPr lang="en-US" sz="1100" dirty="0"/>
          </a:p>
        </p:txBody>
      </p:sp>
      <p:sp>
        <p:nvSpPr>
          <p:cNvPr id="22" name="Text 20"/>
          <p:cNvSpPr/>
          <p:nvPr/>
        </p:nvSpPr>
        <p:spPr>
          <a:xfrm>
            <a:off x="932688" y="3200400"/>
            <a:ext cx="3529584" cy="4206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4000"/>
              </a:lnSpc>
              <a:buNone/>
            </a:pPr>
            <a:r>
              <a:rPr lang="en-US" sz="830" dirty="0">
                <a:solidFill>
                  <a:srgbClr val="3B372F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A named research pod (6–10 contributors) on trajectory-level anomaly forecasting</a:t>
            </a:r>
            <a:endParaRPr lang="en-US" sz="830" dirty="0"/>
          </a:p>
        </p:txBody>
      </p:sp>
      <p:sp>
        <p:nvSpPr>
          <p:cNvPr id="23" name="Text 21"/>
          <p:cNvSpPr/>
          <p:nvPr/>
        </p:nvSpPr>
        <p:spPr>
          <a:xfrm>
            <a:off x="4681728" y="3200400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A85B41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02</a:t>
            </a:r>
            <a:endParaRPr lang="en-US" sz="1100" dirty="0"/>
          </a:p>
        </p:txBody>
      </p:sp>
      <p:sp>
        <p:nvSpPr>
          <p:cNvPr id="24" name="Text 22"/>
          <p:cNvSpPr/>
          <p:nvPr/>
        </p:nvSpPr>
        <p:spPr>
          <a:xfrm>
            <a:off x="5047488" y="3200400"/>
            <a:ext cx="3529584" cy="4206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4000"/>
              </a:lnSpc>
              <a:buNone/>
            </a:pPr>
            <a:r>
              <a:rPr lang="en-US" sz="830" dirty="0">
                <a:solidFill>
                  <a:srgbClr val="3B372F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Defence IP you can embed in your own product rather than license per-seat from a model vendor</a:t>
            </a:r>
            <a:endParaRPr lang="en-US" sz="830" dirty="0"/>
          </a:p>
        </p:txBody>
      </p:sp>
      <p:sp>
        <p:nvSpPr>
          <p:cNvPr id="25" name="Text 23"/>
          <p:cNvSpPr/>
          <p:nvPr/>
        </p:nvSpPr>
        <p:spPr>
          <a:xfrm>
            <a:off x="566928" y="3675888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A85B41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03</a:t>
            </a:r>
            <a:endParaRPr lang="en-US" sz="1100" dirty="0"/>
          </a:p>
        </p:txBody>
      </p:sp>
      <p:sp>
        <p:nvSpPr>
          <p:cNvPr id="26" name="Text 24"/>
          <p:cNvSpPr/>
          <p:nvPr/>
        </p:nvSpPr>
        <p:spPr>
          <a:xfrm>
            <a:off x="932688" y="3675888"/>
            <a:ext cx="3529584" cy="4206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4000"/>
              </a:lnSpc>
              <a:buNone/>
            </a:pPr>
            <a:r>
              <a:rPr lang="en-US" sz="830" dirty="0">
                <a:solidFill>
                  <a:srgbClr val="3B372F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Open architecture and position papers from the underlying track — the method is auditable, which matters when the buyer is a regulated institution</a:t>
            </a:r>
            <a:endParaRPr lang="en-US" sz="830" dirty="0"/>
          </a:p>
        </p:txBody>
      </p:sp>
      <p:sp>
        <p:nvSpPr>
          <p:cNvPr id="27" name="Text 25"/>
          <p:cNvSpPr/>
          <p:nvPr/>
        </p:nvSpPr>
        <p:spPr>
          <a:xfrm>
            <a:off x="4681728" y="3675888"/>
            <a:ext cx="3657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b="1" dirty="0">
                <a:solidFill>
                  <a:srgbClr val="A85B41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04</a:t>
            </a:r>
            <a:endParaRPr lang="en-US" sz="1100" dirty="0"/>
          </a:p>
        </p:txBody>
      </p:sp>
      <p:sp>
        <p:nvSpPr>
          <p:cNvPr id="28" name="Text 26"/>
          <p:cNvSpPr/>
          <p:nvPr/>
        </p:nvSpPr>
        <p:spPr>
          <a:xfrm>
            <a:off x="5047488" y="3675888"/>
            <a:ext cx="3529584" cy="420624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14000"/>
              </a:lnSpc>
              <a:buNone/>
            </a:pPr>
            <a:r>
              <a:rPr lang="en-US" sz="830" dirty="0">
                <a:solidFill>
                  <a:srgbClr val="3B372F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A shared research base with the BFSI track, so critical-infrastructure deployment and vendor embedding are developed against the same model</a:t>
            </a:r>
            <a:endParaRPr lang="en-US" sz="830" dirty="0"/>
          </a:p>
        </p:txBody>
      </p:sp>
      <p:sp>
        <p:nvSpPr>
          <p:cNvPr id="29" name="Text 27"/>
          <p:cNvSpPr/>
          <p:nvPr/>
        </p:nvSpPr>
        <p:spPr>
          <a:xfrm>
            <a:off x="566928" y="4261104"/>
            <a:ext cx="8010144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760" spc="160" kern="0" dirty="0">
                <a:solidFill>
                  <a:srgbClr val="A85B41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ASK   </a:t>
            </a:r>
            <a:pPr indent="0" marL="0">
              <a:lnSpc>
                <a:spcPct val="120000"/>
              </a:lnSpc>
              <a:buNone/>
            </a:pPr>
            <a:r>
              <a:rPr lang="en-US" sz="900" dirty="0">
                <a:solidFill>
                  <a:srgbClr val="3B372F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A design partner with production telemetry to work against, and a research lead for the track. The lead position is currently open.</a:t>
            </a:r>
            <a:endParaRPr lang="en-US" sz="760" dirty="0"/>
          </a:p>
        </p:txBody>
      </p:sp>
      <p:sp>
        <p:nvSpPr>
          <p:cNvPr id="30" name="Text 28"/>
          <p:cNvSpPr/>
          <p:nvPr/>
        </p:nvSpPr>
        <p:spPr>
          <a:xfrm>
            <a:off x="566928" y="4722876"/>
            <a:ext cx="5486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1815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IIDA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1389888" y="4741164"/>
            <a:ext cx="7187184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660" spc="110" kern="0" dirty="0">
                <a:solidFill>
                  <a:srgbClr val="7C7466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Who we are</a:t>
            </a:r>
            <a:endParaRPr lang="en-US" sz="66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2EA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457200"/>
            <a:ext cx="64008" cy="64008"/>
          </a:xfrm>
          <a:prstGeom prst="rect">
            <a:avLst/>
          </a:prstGeom>
          <a:solidFill>
            <a:srgbClr val="CC785C"/>
          </a:solidFill>
          <a:ln/>
        </p:spPr>
      </p:sp>
      <p:sp>
        <p:nvSpPr>
          <p:cNvPr id="3" name="Text 1"/>
          <p:cNvSpPr/>
          <p:nvPr/>
        </p:nvSpPr>
        <p:spPr>
          <a:xfrm>
            <a:off x="713232" y="384048"/>
            <a:ext cx="6400800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50" spc="200" kern="0" dirty="0">
                <a:solidFill>
                  <a:srgbClr val="7C7466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NEXT STEPS</a:t>
            </a:r>
            <a:endParaRPr lang="en-US" sz="750" dirty="0"/>
          </a:p>
        </p:txBody>
      </p:sp>
      <p:sp>
        <p:nvSpPr>
          <p:cNvPr id="4" name="Text 2"/>
          <p:cNvSpPr/>
          <p:nvPr/>
        </p:nvSpPr>
        <p:spPr>
          <a:xfrm>
            <a:off x="566928" y="731520"/>
            <a:ext cx="8010144" cy="38404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08000"/>
              </a:lnSpc>
              <a:buNone/>
            </a:pPr>
            <a:r>
              <a:rPr lang="en-US" sz="2100" b="1" dirty="0">
                <a:solidFill>
                  <a:srgbClr val="1A1815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What happens after you say yes.</a:t>
            </a:r>
            <a:endParaRPr lang="en-US" sz="2100" dirty="0"/>
          </a:p>
        </p:txBody>
      </p:sp>
      <p:sp>
        <p:nvSpPr>
          <p:cNvPr id="5" name="Shape 3"/>
          <p:cNvSpPr/>
          <p:nvPr/>
        </p:nvSpPr>
        <p:spPr>
          <a:xfrm>
            <a:off x="566928" y="1225296"/>
            <a:ext cx="1465856" cy="20117"/>
          </a:xfrm>
          <a:prstGeom prst="rect">
            <a:avLst/>
          </a:prstGeom>
          <a:solidFill>
            <a:srgbClr val="C7BDA9"/>
          </a:solidFill>
          <a:ln/>
        </p:spPr>
      </p:sp>
      <p:sp>
        <p:nvSpPr>
          <p:cNvPr id="6" name="Shape 4"/>
          <p:cNvSpPr/>
          <p:nvPr/>
        </p:nvSpPr>
        <p:spPr>
          <a:xfrm>
            <a:off x="2713647" y="1225296"/>
            <a:ext cx="5863425" cy="20117"/>
          </a:xfrm>
          <a:prstGeom prst="rect">
            <a:avLst/>
          </a:prstGeom>
          <a:solidFill>
            <a:srgbClr val="C7BDA9"/>
          </a:solidFill>
          <a:ln/>
        </p:spPr>
      </p:sp>
      <p:sp>
        <p:nvSpPr>
          <p:cNvPr id="7" name="Text 5"/>
          <p:cNvSpPr/>
          <p:nvPr/>
        </p:nvSpPr>
        <p:spPr>
          <a:xfrm>
            <a:off x="566928" y="1426464"/>
            <a:ext cx="4572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A85B41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01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1078992" y="1426464"/>
            <a:ext cx="74980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spc="120" kern="0" dirty="0">
                <a:solidFill>
                  <a:srgbClr val="7C7466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WEEKS 1–4 · CONTACT &amp; SCOPE</a:t>
            </a:r>
            <a:endParaRPr lang="en-US" sz="700" dirty="0"/>
          </a:p>
        </p:txBody>
      </p:sp>
      <p:sp>
        <p:nvSpPr>
          <p:cNvPr id="9" name="Text 7"/>
          <p:cNvSpPr/>
          <p:nvPr/>
        </p:nvSpPr>
        <p:spPr>
          <a:xfrm>
            <a:off x="1078992" y="1627632"/>
            <a:ext cx="749808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860" dirty="0">
                <a:solidFill>
                  <a:srgbClr val="3B372F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An NDA and an exploratory conversation. The pod maps the anomaly-forecasting track against your telemetry and environment, and names the problem statement.</a:t>
            </a:r>
            <a:endParaRPr lang="en-US" sz="860" dirty="0"/>
          </a:p>
        </p:txBody>
      </p:sp>
      <p:sp>
        <p:nvSpPr>
          <p:cNvPr id="10" name="Text 8"/>
          <p:cNvSpPr/>
          <p:nvPr/>
        </p:nvSpPr>
        <p:spPr>
          <a:xfrm>
            <a:off x="566928" y="2029968"/>
            <a:ext cx="4572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A85B41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02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1078992" y="2029968"/>
            <a:ext cx="74980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spc="120" kern="0" dirty="0">
                <a:solidFill>
                  <a:srgbClr val="7C7466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MONTHS 2–5 · PILOT AGAINST THE KILL CRITERION</a:t>
            </a:r>
            <a:endParaRPr lang="en-US" sz="700" dirty="0"/>
          </a:p>
        </p:txBody>
      </p:sp>
      <p:sp>
        <p:nvSpPr>
          <p:cNvPr id="12" name="Text 10"/>
          <p:cNvSpPr/>
          <p:nvPr/>
        </p:nvSpPr>
        <p:spPr>
          <a:xfrm>
            <a:off x="1078992" y="2231136"/>
            <a:ext cx="749808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860" dirty="0">
                <a:solidFill>
                  <a:srgbClr val="3B372F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The named pod (6–10 contributors) runs the pilot against the criterion agreed at the start — reaching published replication baselines within two quarters.</a:t>
            </a:r>
            <a:endParaRPr lang="en-US" sz="860" dirty="0"/>
          </a:p>
        </p:txBody>
      </p:sp>
      <p:sp>
        <p:nvSpPr>
          <p:cNvPr id="13" name="Text 11"/>
          <p:cNvSpPr/>
          <p:nvPr/>
        </p:nvSpPr>
        <p:spPr>
          <a:xfrm>
            <a:off x="566928" y="2633472"/>
            <a:ext cx="457200" cy="31089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A85B41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03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078992" y="2633472"/>
            <a:ext cx="7498080" cy="1828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spc="120" kern="0" dirty="0">
                <a:solidFill>
                  <a:srgbClr val="7C7466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MONTH 6 · FORMALISE OR CLOSE</a:t>
            </a:r>
            <a:endParaRPr lang="en-US" sz="700" dirty="0"/>
          </a:p>
        </p:txBody>
      </p:sp>
      <p:sp>
        <p:nvSpPr>
          <p:cNvPr id="15" name="Text 13"/>
          <p:cNvSpPr/>
          <p:nvPr/>
        </p:nvSpPr>
        <p:spPr>
          <a:xfrm>
            <a:off x="1078992" y="2834640"/>
            <a:ext cx="7498080" cy="36576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0000"/>
              </a:lnSpc>
              <a:buNone/>
            </a:pPr>
            <a:r>
              <a:rPr lang="en-US" sz="860" dirty="0">
                <a:solidFill>
                  <a:srgbClr val="3B372F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The engagement becomes a licensing and collaboration agreement, or — if the criterion isn't met — it closes on schedule rather than being extended.</a:t>
            </a:r>
            <a:endParaRPr lang="en-US" sz="860" dirty="0"/>
          </a:p>
        </p:txBody>
      </p:sp>
      <p:sp>
        <p:nvSpPr>
          <p:cNvPr id="16" name="Shape 14"/>
          <p:cNvSpPr/>
          <p:nvPr/>
        </p:nvSpPr>
        <p:spPr>
          <a:xfrm>
            <a:off x="566928" y="3310128"/>
            <a:ext cx="8010144" cy="914400"/>
          </a:xfrm>
          <a:prstGeom prst="rect">
            <a:avLst/>
          </a:prstGeom>
          <a:solidFill>
            <a:srgbClr val="EFEADF"/>
          </a:solidFill>
          <a:ln/>
        </p:spPr>
      </p:sp>
      <p:sp>
        <p:nvSpPr>
          <p:cNvPr id="17" name="Shape 15"/>
          <p:cNvSpPr/>
          <p:nvPr/>
        </p:nvSpPr>
        <p:spPr>
          <a:xfrm>
            <a:off x="566928" y="3310128"/>
            <a:ext cx="27432" cy="914400"/>
          </a:xfrm>
          <a:prstGeom prst="rect">
            <a:avLst/>
          </a:prstGeom>
          <a:solidFill>
            <a:srgbClr val="CC785C"/>
          </a:solidFill>
          <a:ln/>
        </p:spPr>
      </p:sp>
      <p:sp>
        <p:nvSpPr>
          <p:cNvPr id="18" name="Text 16"/>
          <p:cNvSpPr/>
          <p:nvPr/>
        </p:nvSpPr>
        <p:spPr>
          <a:xfrm>
            <a:off x="804672" y="3429000"/>
            <a:ext cx="7607808" cy="16459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700" spc="120" kern="0" dirty="0">
                <a:solidFill>
                  <a:srgbClr val="A85B41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INTELLECTUAL PROPERTY — THE QUESTION YOU WILL ASK FIRST</a:t>
            </a:r>
            <a:endParaRPr lang="en-US" sz="700" dirty="0"/>
          </a:p>
        </p:txBody>
      </p:sp>
      <p:sp>
        <p:nvSpPr>
          <p:cNvPr id="19" name="Text 17"/>
          <p:cNvSpPr/>
          <p:nvPr/>
        </p:nvSpPr>
        <p:spPr>
          <a:xfrm>
            <a:off x="804672" y="3611880"/>
            <a:ext cx="7607808" cy="521208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lnSpc>
                <a:spcPct val="122000"/>
              </a:lnSpc>
              <a:buNone/>
            </a:pPr>
            <a:r>
              <a:rPr lang="en-US" sz="860" dirty="0">
                <a:solidFill>
                  <a:srgbClr val="3B372F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Ownership follows the funding source, and is fixed in writing at project start rather than argued about at the end. An Intellectual Property Council — drawn from research, legal, industry and finance, plus a nominee of the governing board — approves filings and determines ownership. Funders hold no editorial control over research output.</a:t>
            </a:r>
            <a:endParaRPr lang="en-US" sz="860" dirty="0"/>
          </a:p>
        </p:txBody>
      </p:sp>
      <p:sp>
        <p:nvSpPr>
          <p:cNvPr id="20" name="Shape 18"/>
          <p:cNvSpPr/>
          <p:nvPr/>
        </p:nvSpPr>
        <p:spPr>
          <a:xfrm>
            <a:off x="566928" y="4645152"/>
            <a:ext cx="1465856" cy="10973"/>
          </a:xfrm>
          <a:prstGeom prst="rect">
            <a:avLst/>
          </a:prstGeom>
          <a:solidFill>
            <a:srgbClr val="DCD5C6"/>
          </a:solidFill>
          <a:ln/>
        </p:spPr>
      </p:sp>
      <p:sp>
        <p:nvSpPr>
          <p:cNvPr id="21" name="Shape 19"/>
          <p:cNvSpPr/>
          <p:nvPr/>
        </p:nvSpPr>
        <p:spPr>
          <a:xfrm>
            <a:off x="2713647" y="4645152"/>
            <a:ext cx="5863425" cy="10973"/>
          </a:xfrm>
          <a:prstGeom prst="rect">
            <a:avLst/>
          </a:prstGeom>
          <a:solidFill>
            <a:srgbClr val="DCD5C6"/>
          </a:solidFill>
          <a:ln/>
        </p:spPr>
      </p:sp>
      <p:sp>
        <p:nvSpPr>
          <p:cNvPr id="22" name="Text 20"/>
          <p:cNvSpPr/>
          <p:nvPr/>
        </p:nvSpPr>
        <p:spPr>
          <a:xfrm>
            <a:off x="566928" y="4722876"/>
            <a:ext cx="54864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b="1" dirty="0">
                <a:solidFill>
                  <a:srgbClr val="1A1815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IIDA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1389888" y="4741164"/>
            <a:ext cx="7187184" cy="219456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740" dirty="0">
                <a:solidFill>
                  <a:srgbClr val="7C7466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A non-profit Section 8 Company. Incubated by ABAIA — the All Bharat Artificial Intelligence Association · iidalabs.org · info@iidalabs.org</a:t>
            </a:r>
            <a:endParaRPr lang="en-US" sz="74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Slide 1</vt:lpstr>
      <vt:lpstr>Slide 2</vt:lpstr>
      <vt:lpstr>Slide 3</vt:lpstr>
    </vt:vector>
  </TitlesOfParts>
  <Company>Innovators and Industry Deeptech AI Alliance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IIDA — Cybersecurity partner deck</dc:title>
  <dc:subject>PptxGenJS Presentation</dc:subject>
  <dc:creator>IIDA</dc:creator>
  <cp:lastModifiedBy>IIDA</cp:lastModifiedBy>
  <cp:revision>1</cp:revision>
  <dcterms:created xsi:type="dcterms:W3CDTF">2026-09-01T18:44:02Z</dcterms:created>
  <dcterms:modified xsi:type="dcterms:W3CDTF">2026-09-01T18:44:02Z</dcterms:modified>
</cp:coreProperties>
</file>